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73" r:id="rId1"/>
  </p:sldMasterIdLst>
  <p:notesMasterIdLst>
    <p:notesMasterId r:id="rId31"/>
  </p:notesMasterIdLst>
  <p:handoutMasterIdLst>
    <p:handoutMasterId r:id="rId32"/>
  </p:handoutMasterIdLst>
  <p:sldIdLst>
    <p:sldId id="257" r:id="rId2"/>
    <p:sldId id="291" r:id="rId3"/>
    <p:sldId id="263" r:id="rId4"/>
    <p:sldId id="264" r:id="rId5"/>
    <p:sldId id="270" r:id="rId6"/>
    <p:sldId id="271" r:id="rId7"/>
    <p:sldId id="272" r:id="rId8"/>
    <p:sldId id="273" r:id="rId9"/>
    <p:sldId id="275" r:id="rId10"/>
    <p:sldId id="276" r:id="rId11"/>
    <p:sldId id="294" r:id="rId12"/>
    <p:sldId id="295" r:id="rId13"/>
    <p:sldId id="293" r:id="rId14"/>
    <p:sldId id="274" r:id="rId15"/>
    <p:sldId id="277" r:id="rId16"/>
    <p:sldId id="278" r:id="rId17"/>
    <p:sldId id="279" r:id="rId18"/>
    <p:sldId id="280" r:id="rId19"/>
    <p:sldId id="281" r:id="rId20"/>
    <p:sldId id="282" r:id="rId21"/>
    <p:sldId id="287" r:id="rId22"/>
    <p:sldId id="288" r:id="rId23"/>
    <p:sldId id="283" r:id="rId24"/>
    <p:sldId id="289" r:id="rId25"/>
    <p:sldId id="290" r:id="rId26"/>
    <p:sldId id="284" r:id="rId27"/>
    <p:sldId id="285" r:id="rId28"/>
    <p:sldId id="292" r:id="rId29"/>
    <p:sldId id="286" r:id="rId30"/>
  </p:sldIdLst>
  <p:sldSz cx="9144000" cy="6858000" type="screen4x3"/>
  <p:notesSz cx="10234613" cy="7099300"/>
  <p:defaultTextStyle>
    <a:defPPr>
      <a:defRPr lang="en-US"/>
    </a:defPPr>
    <a:lvl1pPr algn="l" rtl="0" eaLnBrk="0" fontAlgn="base" hangingPunct="0">
      <a:spcBef>
        <a:spcPct val="0"/>
      </a:spcBef>
      <a:spcAft>
        <a:spcPct val="0"/>
      </a:spcAft>
      <a:defRPr sz="2400" kern="1200" baseline="-25000">
        <a:solidFill>
          <a:schemeClr val="tx1"/>
        </a:solidFill>
        <a:latin typeface="Times" pitchFamily="1" charset="0"/>
        <a:ea typeface="+mn-ea"/>
        <a:cs typeface="+mn-cs"/>
      </a:defRPr>
    </a:lvl1pPr>
    <a:lvl2pPr marL="457200" algn="l" rtl="0" eaLnBrk="0" fontAlgn="base" hangingPunct="0">
      <a:spcBef>
        <a:spcPct val="0"/>
      </a:spcBef>
      <a:spcAft>
        <a:spcPct val="0"/>
      </a:spcAft>
      <a:defRPr sz="2400" kern="1200" baseline="-25000">
        <a:solidFill>
          <a:schemeClr val="tx1"/>
        </a:solidFill>
        <a:latin typeface="Times" pitchFamily="1" charset="0"/>
        <a:ea typeface="+mn-ea"/>
        <a:cs typeface="+mn-cs"/>
      </a:defRPr>
    </a:lvl2pPr>
    <a:lvl3pPr marL="914400" algn="l" rtl="0" eaLnBrk="0" fontAlgn="base" hangingPunct="0">
      <a:spcBef>
        <a:spcPct val="0"/>
      </a:spcBef>
      <a:spcAft>
        <a:spcPct val="0"/>
      </a:spcAft>
      <a:defRPr sz="2400" kern="1200" baseline="-25000">
        <a:solidFill>
          <a:schemeClr val="tx1"/>
        </a:solidFill>
        <a:latin typeface="Times" pitchFamily="1" charset="0"/>
        <a:ea typeface="+mn-ea"/>
        <a:cs typeface="+mn-cs"/>
      </a:defRPr>
    </a:lvl3pPr>
    <a:lvl4pPr marL="1371600" algn="l" rtl="0" eaLnBrk="0" fontAlgn="base" hangingPunct="0">
      <a:spcBef>
        <a:spcPct val="0"/>
      </a:spcBef>
      <a:spcAft>
        <a:spcPct val="0"/>
      </a:spcAft>
      <a:defRPr sz="2400" kern="1200" baseline="-25000">
        <a:solidFill>
          <a:schemeClr val="tx1"/>
        </a:solidFill>
        <a:latin typeface="Times" pitchFamily="1" charset="0"/>
        <a:ea typeface="+mn-ea"/>
        <a:cs typeface="+mn-cs"/>
      </a:defRPr>
    </a:lvl4pPr>
    <a:lvl5pPr marL="1828800" algn="l" rtl="0" eaLnBrk="0" fontAlgn="base" hangingPunct="0">
      <a:spcBef>
        <a:spcPct val="0"/>
      </a:spcBef>
      <a:spcAft>
        <a:spcPct val="0"/>
      </a:spcAft>
      <a:defRPr sz="2400" kern="1200" baseline="-25000">
        <a:solidFill>
          <a:schemeClr val="tx1"/>
        </a:solidFill>
        <a:latin typeface="Times" pitchFamily="1" charset="0"/>
        <a:ea typeface="+mn-ea"/>
        <a:cs typeface="+mn-cs"/>
      </a:defRPr>
    </a:lvl5pPr>
    <a:lvl6pPr marL="2286000" algn="l" defTabSz="914400" rtl="0" eaLnBrk="1" latinLnBrk="0" hangingPunct="1">
      <a:defRPr sz="2400" kern="1200" baseline="-25000">
        <a:solidFill>
          <a:schemeClr val="tx1"/>
        </a:solidFill>
        <a:latin typeface="Times" pitchFamily="1" charset="0"/>
        <a:ea typeface="+mn-ea"/>
        <a:cs typeface="+mn-cs"/>
      </a:defRPr>
    </a:lvl6pPr>
    <a:lvl7pPr marL="2743200" algn="l" defTabSz="914400" rtl="0" eaLnBrk="1" latinLnBrk="0" hangingPunct="1">
      <a:defRPr sz="2400" kern="1200" baseline="-25000">
        <a:solidFill>
          <a:schemeClr val="tx1"/>
        </a:solidFill>
        <a:latin typeface="Times" pitchFamily="1" charset="0"/>
        <a:ea typeface="+mn-ea"/>
        <a:cs typeface="+mn-cs"/>
      </a:defRPr>
    </a:lvl7pPr>
    <a:lvl8pPr marL="3200400" algn="l" defTabSz="914400" rtl="0" eaLnBrk="1" latinLnBrk="0" hangingPunct="1">
      <a:defRPr sz="2400" kern="1200" baseline="-25000">
        <a:solidFill>
          <a:schemeClr val="tx1"/>
        </a:solidFill>
        <a:latin typeface="Times" pitchFamily="1" charset="0"/>
        <a:ea typeface="+mn-ea"/>
        <a:cs typeface="+mn-cs"/>
      </a:defRPr>
    </a:lvl8pPr>
    <a:lvl9pPr marL="3657600" algn="l" defTabSz="914400" rtl="0" eaLnBrk="1" latinLnBrk="0" hangingPunct="1">
      <a:defRPr sz="2400" kern="1200" baseline="-25000">
        <a:solidFill>
          <a:schemeClr val="tx1"/>
        </a:solidFill>
        <a:latin typeface="Times"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AAFB2"/>
    <a:srgbClr val="AAAF4E"/>
    <a:srgbClr val="C45647"/>
    <a:srgbClr val="C75948"/>
    <a:srgbClr val="A0DBE5"/>
    <a:srgbClr val="BBE4F6"/>
    <a:srgbClr val="003300"/>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381" autoAdjust="0"/>
    <p:restoredTop sz="94714" autoAdjust="0"/>
  </p:normalViewPr>
  <p:slideViewPr>
    <p:cSldViewPr>
      <p:cViewPr>
        <p:scale>
          <a:sx n="90" d="100"/>
          <a:sy n="90" d="100"/>
        </p:scale>
        <p:origin x="1758" y="4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1074" name="Rectangle 2"/>
          <p:cNvSpPr>
            <a:spLocks noGrp="1" noChangeArrowheads="1"/>
          </p:cNvSpPr>
          <p:nvPr>
            <p:ph type="hdr" sz="quarter"/>
          </p:nvPr>
        </p:nvSpPr>
        <p:spPr bwMode="auto">
          <a:xfrm>
            <a:off x="0" y="0"/>
            <a:ext cx="4434999" cy="35496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defRPr sz="1300"/>
            </a:lvl1pPr>
          </a:lstStyle>
          <a:p>
            <a:endParaRPr lang="en-US"/>
          </a:p>
        </p:txBody>
      </p:sp>
      <p:sp>
        <p:nvSpPr>
          <p:cNvPr id="131075" name="Rectangle 3"/>
          <p:cNvSpPr>
            <a:spLocks noGrp="1" noChangeArrowheads="1"/>
          </p:cNvSpPr>
          <p:nvPr>
            <p:ph type="dt" sz="quarter" idx="1"/>
          </p:nvPr>
        </p:nvSpPr>
        <p:spPr bwMode="auto">
          <a:xfrm>
            <a:off x="5799614" y="0"/>
            <a:ext cx="4434999" cy="35496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a:defRPr sz="1300"/>
            </a:lvl1pPr>
          </a:lstStyle>
          <a:p>
            <a:endParaRPr lang="en-US"/>
          </a:p>
        </p:txBody>
      </p:sp>
      <p:sp>
        <p:nvSpPr>
          <p:cNvPr id="131076" name="Rectangle 4"/>
          <p:cNvSpPr>
            <a:spLocks noGrp="1" noChangeArrowheads="1"/>
          </p:cNvSpPr>
          <p:nvPr>
            <p:ph type="ftr" sz="quarter" idx="2"/>
          </p:nvPr>
        </p:nvSpPr>
        <p:spPr bwMode="auto">
          <a:xfrm>
            <a:off x="0" y="6744335"/>
            <a:ext cx="4434999" cy="35496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defRPr sz="1300"/>
            </a:lvl1pPr>
          </a:lstStyle>
          <a:p>
            <a:endParaRPr lang="en-US"/>
          </a:p>
        </p:txBody>
      </p:sp>
      <p:sp>
        <p:nvSpPr>
          <p:cNvPr id="131077" name="Rectangle 5"/>
          <p:cNvSpPr>
            <a:spLocks noGrp="1" noChangeArrowheads="1"/>
          </p:cNvSpPr>
          <p:nvPr>
            <p:ph type="sldNum" sz="quarter" idx="3"/>
          </p:nvPr>
        </p:nvSpPr>
        <p:spPr bwMode="auto">
          <a:xfrm>
            <a:off x="5799614" y="6744335"/>
            <a:ext cx="4434999" cy="35496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a:defRPr sz="1300"/>
            </a:lvl1pPr>
          </a:lstStyle>
          <a:p>
            <a:fld id="{CE682F42-BACA-4054-85D0-6A139650CD9C}" type="slidenum">
              <a:rPr lang="en-US"/>
              <a:pPr/>
              <a:t>‹#›</a:t>
            </a:fld>
            <a:endParaRPr lang="en-US"/>
          </a:p>
        </p:txBody>
      </p:sp>
    </p:spTree>
    <p:extLst>
      <p:ext uri="{BB962C8B-B14F-4D97-AF65-F5344CB8AC3E}">
        <p14:creationId xmlns:p14="http://schemas.microsoft.com/office/powerpoint/2010/main" val="26797207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4434999" cy="35496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defRPr sz="1300" baseline="0"/>
            </a:lvl1pPr>
          </a:lstStyle>
          <a:p>
            <a:endParaRPr lang="en-US"/>
          </a:p>
        </p:txBody>
      </p:sp>
      <p:sp>
        <p:nvSpPr>
          <p:cNvPr id="4099" name="Rectangle 3"/>
          <p:cNvSpPr>
            <a:spLocks noGrp="1" noChangeArrowheads="1"/>
          </p:cNvSpPr>
          <p:nvPr>
            <p:ph type="dt" idx="1"/>
          </p:nvPr>
        </p:nvSpPr>
        <p:spPr bwMode="auto">
          <a:xfrm>
            <a:off x="5799614" y="0"/>
            <a:ext cx="4434999" cy="35496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a:defRPr sz="1300" baseline="0"/>
            </a:lvl1pPr>
          </a:lstStyle>
          <a:p>
            <a:endParaRPr lang="en-US"/>
          </a:p>
        </p:txBody>
      </p:sp>
      <p:sp>
        <p:nvSpPr>
          <p:cNvPr id="4100" name="Rectangle 4"/>
          <p:cNvSpPr>
            <a:spLocks noGrp="1" noRot="1" noChangeAspect="1" noChangeArrowheads="1" noTextEdit="1"/>
          </p:cNvSpPr>
          <p:nvPr>
            <p:ph type="sldImg" idx="2"/>
          </p:nvPr>
        </p:nvSpPr>
        <p:spPr bwMode="auto">
          <a:xfrm>
            <a:off x="3341688" y="531813"/>
            <a:ext cx="3551237" cy="2662237"/>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1364615" y="3372168"/>
            <a:ext cx="7505383" cy="319468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6744335"/>
            <a:ext cx="4434999" cy="35496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defRPr sz="1300" baseline="0"/>
            </a:lvl1pPr>
          </a:lstStyle>
          <a:p>
            <a:endParaRPr lang="en-US"/>
          </a:p>
        </p:txBody>
      </p:sp>
      <p:sp>
        <p:nvSpPr>
          <p:cNvPr id="4103" name="Rectangle 7"/>
          <p:cNvSpPr>
            <a:spLocks noGrp="1" noChangeArrowheads="1"/>
          </p:cNvSpPr>
          <p:nvPr>
            <p:ph type="sldNum" sz="quarter" idx="5"/>
          </p:nvPr>
        </p:nvSpPr>
        <p:spPr bwMode="auto">
          <a:xfrm>
            <a:off x="5799614" y="6744335"/>
            <a:ext cx="4434999" cy="35496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a:defRPr sz="1300" baseline="0"/>
            </a:lvl1pPr>
          </a:lstStyle>
          <a:p>
            <a:fld id="{83297FB6-B53B-47BA-B630-61E8E09142DC}" type="slidenum">
              <a:rPr lang="en-US"/>
              <a:pPr/>
              <a:t>‹#›</a:t>
            </a:fld>
            <a:endParaRPr lang="en-US"/>
          </a:p>
        </p:txBody>
      </p:sp>
    </p:spTree>
    <p:extLst>
      <p:ext uri="{BB962C8B-B14F-4D97-AF65-F5344CB8AC3E}">
        <p14:creationId xmlns:p14="http://schemas.microsoft.com/office/powerpoint/2010/main" val="290693951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pitchFamily="1" charset="0"/>
        <a:ea typeface="+mn-ea"/>
        <a:cs typeface="+mn-cs"/>
      </a:defRPr>
    </a:lvl1pPr>
    <a:lvl2pPr marL="457200" algn="l" rtl="0" fontAlgn="base">
      <a:spcBef>
        <a:spcPct val="30000"/>
      </a:spcBef>
      <a:spcAft>
        <a:spcPct val="0"/>
      </a:spcAft>
      <a:defRPr sz="1200" kern="1200">
        <a:solidFill>
          <a:schemeClr val="tx1"/>
        </a:solidFill>
        <a:latin typeface="Times" pitchFamily="1" charset="0"/>
        <a:ea typeface="+mn-ea"/>
        <a:cs typeface="+mn-cs"/>
      </a:defRPr>
    </a:lvl2pPr>
    <a:lvl3pPr marL="914400" algn="l" rtl="0" fontAlgn="base">
      <a:spcBef>
        <a:spcPct val="30000"/>
      </a:spcBef>
      <a:spcAft>
        <a:spcPct val="0"/>
      </a:spcAft>
      <a:defRPr sz="1200" kern="1200">
        <a:solidFill>
          <a:schemeClr val="tx1"/>
        </a:solidFill>
        <a:latin typeface="Times" pitchFamily="1" charset="0"/>
        <a:ea typeface="+mn-ea"/>
        <a:cs typeface="+mn-cs"/>
      </a:defRPr>
    </a:lvl3pPr>
    <a:lvl4pPr marL="1371600" algn="l" rtl="0" fontAlgn="base">
      <a:spcBef>
        <a:spcPct val="30000"/>
      </a:spcBef>
      <a:spcAft>
        <a:spcPct val="0"/>
      </a:spcAft>
      <a:defRPr sz="1200" kern="1200">
        <a:solidFill>
          <a:schemeClr val="tx1"/>
        </a:solidFill>
        <a:latin typeface="Times" pitchFamily="1" charset="0"/>
        <a:ea typeface="+mn-ea"/>
        <a:cs typeface="+mn-cs"/>
      </a:defRPr>
    </a:lvl4pPr>
    <a:lvl5pPr marL="1828800" algn="l" rtl="0" fontAlgn="base">
      <a:spcBef>
        <a:spcPct val="30000"/>
      </a:spcBef>
      <a:spcAft>
        <a:spcPct val="0"/>
      </a:spcAft>
      <a:defRPr sz="1200" kern="1200">
        <a:solidFill>
          <a:schemeClr val="tx1"/>
        </a:solidFill>
        <a:latin typeface="Times" pitchFamily="1"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1</a:t>
            </a:fld>
            <a:endParaRPr lang="en-US"/>
          </a:p>
        </p:txBody>
      </p:sp>
    </p:spTree>
    <p:extLst>
      <p:ext uri="{BB962C8B-B14F-4D97-AF65-F5344CB8AC3E}">
        <p14:creationId xmlns:p14="http://schemas.microsoft.com/office/powerpoint/2010/main" val="12806744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14</a:t>
            </a:fld>
            <a:endParaRPr lang="en-US"/>
          </a:p>
        </p:txBody>
      </p:sp>
    </p:spTree>
    <p:extLst>
      <p:ext uri="{BB962C8B-B14F-4D97-AF65-F5344CB8AC3E}">
        <p14:creationId xmlns:p14="http://schemas.microsoft.com/office/powerpoint/2010/main" val="2893247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15</a:t>
            </a:fld>
            <a:endParaRPr lang="en-US"/>
          </a:p>
        </p:txBody>
      </p:sp>
    </p:spTree>
    <p:extLst>
      <p:ext uri="{BB962C8B-B14F-4D97-AF65-F5344CB8AC3E}">
        <p14:creationId xmlns:p14="http://schemas.microsoft.com/office/powerpoint/2010/main" val="12778956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16</a:t>
            </a:fld>
            <a:endParaRPr lang="en-US"/>
          </a:p>
        </p:txBody>
      </p:sp>
    </p:spTree>
    <p:extLst>
      <p:ext uri="{BB962C8B-B14F-4D97-AF65-F5344CB8AC3E}">
        <p14:creationId xmlns:p14="http://schemas.microsoft.com/office/powerpoint/2010/main" val="16653457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17</a:t>
            </a:fld>
            <a:endParaRPr lang="en-US"/>
          </a:p>
        </p:txBody>
      </p:sp>
    </p:spTree>
    <p:extLst>
      <p:ext uri="{BB962C8B-B14F-4D97-AF65-F5344CB8AC3E}">
        <p14:creationId xmlns:p14="http://schemas.microsoft.com/office/powerpoint/2010/main" val="11493974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18</a:t>
            </a:fld>
            <a:endParaRPr lang="en-US"/>
          </a:p>
        </p:txBody>
      </p:sp>
    </p:spTree>
    <p:extLst>
      <p:ext uri="{BB962C8B-B14F-4D97-AF65-F5344CB8AC3E}">
        <p14:creationId xmlns:p14="http://schemas.microsoft.com/office/powerpoint/2010/main" val="24937199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19</a:t>
            </a:fld>
            <a:endParaRPr lang="en-US"/>
          </a:p>
        </p:txBody>
      </p:sp>
    </p:spTree>
    <p:extLst>
      <p:ext uri="{BB962C8B-B14F-4D97-AF65-F5344CB8AC3E}">
        <p14:creationId xmlns:p14="http://schemas.microsoft.com/office/powerpoint/2010/main" val="8748283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20</a:t>
            </a:fld>
            <a:endParaRPr lang="en-US"/>
          </a:p>
        </p:txBody>
      </p:sp>
    </p:spTree>
    <p:extLst>
      <p:ext uri="{BB962C8B-B14F-4D97-AF65-F5344CB8AC3E}">
        <p14:creationId xmlns:p14="http://schemas.microsoft.com/office/powerpoint/2010/main" val="38222093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Relate to the civil engineering database from earlier lectures</a:t>
            </a:r>
            <a:endParaRPr lang="en-US" dirty="0"/>
          </a:p>
        </p:txBody>
      </p:sp>
      <p:sp>
        <p:nvSpPr>
          <p:cNvPr id="4" name="Slide Number Placeholder 3"/>
          <p:cNvSpPr>
            <a:spLocks noGrp="1"/>
          </p:cNvSpPr>
          <p:nvPr>
            <p:ph type="sldNum" sz="quarter" idx="10"/>
          </p:nvPr>
        </p:nvSpPr>
        <p:spPr/>
        <p:txBody>
          <a:bodyPr/>
          <a:lstStyle/>
          <a:p>
            <a:fld id="{46C9D815-2CBF-47DB-ADE0-5EF34EE89B03}" type="slidenum">
              <a:rPr lang="fr-CH" smtClean="0"/>
              <a:pPr/>
              <a:t>21</a:t>
            </a:fld>
            <a:endParaRPr lang="fr-CH" dirty="0"/>
          </a:p>
        </p:txBody>
      </p:sp>
    </p:spTree>
    <p:extLst>
      <p:ext uri="{BB962C8B-B14F-4D97-AF65-F5344CB8AC3E}">
        <p14:creationId xmlns:p14="http://schemas.microsoft.com/office/powerpoint/2010/main" val="40559767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Relate to the civil engineering database from earlier lectures</a:t>
            </a:r>
            <a:endParaRPr lang="en-US" dirty="0"/>
          </a:p>
        </p:txBody>
      </p:sp>
      <p:sp>
        <p:nvSpPr>
          <p:cNvPr id="4" name="Slide Number Placeholder 3"/>
          <p:cNvSpPr>
            <a:spLocks noGrp="1"/>
          </p:cNvSpPr>
          <p:nvPr>
            <p:ph type="sldNum" sz="quarter" idx="10"/>
          </p:nvPr>
        </p:nvSpPr>
        <p:spPr/>
        <p:txBody>
          <a:bodyPr/>
          <a:lstStyle/>
          <a:p>
            <a:fld id="{46C9D815-2CBF-47DB-ADE0-5EF34EE89B03}" type="slidenum">
              <a:rPr lang="fr-CH" smtClean="0"/>
              <a:pPr/>
              <a:t>22</a:t>
            </a:fld>
            <a:endParaRPr lang="fr-CH" dirty="0"/>
          </a:p>
        </p:txBody>
      </p:sp>
    </p:spTree>
    <p:extLst>
      <p:ext uri="{BB962C8B-B14F-4D97-AF65-F5344CB8AC3E}">
        <p14:creationId xmlns:p14="http://schemas.microsoft.com/office/powerpoint/2010/main" val="33700436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23</a:t>
            </a:fld>
            <a:endParaRPr lang="en-US"/>
          </a:p>
        </p:txBody>
      </p:sp>
    </p:spTree>
    <p:extLst>
      <p:ext uri="{BB962C8B-B14F-4D97-AF65-F5344CB8AC3E}">
        <p14:creationId xmlns:p14="http://schemas.microsoft.com/office/powerpoint/2010/main" val="674459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3</a:t>
            </a:fld>
            <a:endParaRPr lang="en-US"/>
          </a:p>
        </p:txBody>
      </p:sp>
    </p:spTree>
    <p:extLst>
      <p:ext uri="{BB962C8B-B14F-4D97-AF65-F5344CB8AC3E}">
        <p14:creationId xmlns:p14="http://schemas.microsoft.com/office/powerpoint/2010/main" val="20058985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6C9D815-2CBF-47DB-ADE0-5EF34EE89B03}" type="slidenum">
              <a:rPr lang="fr-CH" smtClean="0"/>
              <a:pPr/>
              <a:t>24</a:t>
            </a:fld>
            <a:endParaRPr lang="fr-CH" dirty="0"/>
          </a:p>
        </p:txBody>
      </p:sp>
    </p:spTree>
    <p:extLst>
      <p:ext uri="{BB962C8B-B14F-4D97-AF65-F5344CB8AC3E}">
        <p14:creationId xmlns:p14="http://schemas.microsoft.com/office/powerpoint/2010/main" val="1182571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26</a:t>
            </a:fld>
            <a:endParaRPr lang="en-US"/>
          </a:p>
        </p:txBody>
      </p:sp>
    </p:spTree>
    <p:extLst>
      <p:ext uri="{BB962C8B-B14F-4D97-AF65-F5344CB8AC3E}">
        <p14:creationId xmlns:p14="http://schemas.microsoft.com/office/powerpoint/2010/main" val="7458283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27</a:t>
            </a:fld>
            <a:endParaRPr lang="en-US"/>
          </a:p>
        </p:txBody>
      </p:sp>
    </p:spTree>
    <p:extLst>
      <p:ext uri="{BB962C8B-B14F-4D97-AF65-F5344CB8AC3E}">
        <p14:creationId xmlns:p14="http://schemas.microsoft.com/office/powerpoint/2010/main" val="34326601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29</a:t>
            </a:fld>
            <a:endParaRPr lang="en-US"/>
          </a:p>
        </p:txBody>
      </p:sp>
    </p:spTree>
    <p:extLst>
      <p:ext uri="{BB962C8B-B14F-4D97-AF65-F5344CB8AC3E}">
        <p14:creationId xmlns:p14="http://schemas.microsoft.com/office/powerpoint/2010/main" val="12289614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4</a:t>
            </a:fld>
            <a:endParaRPr lang="en-US"/>
          </a:p>
        </p:txBody>
      </p:sp>
    </p:spTree>
    <p:extLst>
      <p:ext uri="{BB962C8B-B14F-4D97-AF65-F5344CB8AC3E}">
        <p14:creationId xmlns:p14="http://schemas.microsoft.com/office/powerpoint/2010/main" val="8915047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5</a:t>
            </a:fld>
            <a:endParaRPr lang="en-US"/>
          </a:p>
        </p:txBody>
      </p:sp>
    </p:spTree>
    <p:extLst>
      <p:ext uri="{BB962C8B-B14F-4D97-AF65-F5344CB8AC3E}">
        <p14:creationId xmlns:p14="http://schemas.microsoft.com/office/powerpoint/2010/main" val="19248326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6</a:t>
            </a:fld>
            <a:endParaRPr lang="en-US"/>
          </a:p>
        </p:txBody>
      </p:sp>
    </p:spTree>
    <p:extLst>
      <p:ext uri="{BB962C8B-B14F-4D97-AF65-F5344CB8AC3E}">
        <p14:creationId xmlns:p14="http://schemas.microsoft.com/office/powerpoint/2010/main" val="3569451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7</a:t>
            </a:fld>
            <a:endParaRPr lang="en-US"/>
          </a:p>
        </p:txBody>
      </p:sp>
    </p:spTree>
    <p:extLst>
      <p:ext uri="{BB962C8B-B14F-4D97-AF65-F5344CB8AC3E}">
        <p14:creationId xmlns:p14="http://schemas.microsoft.com/office/powerpoint/2010/main" val="32695483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8</a:t>
            </a:fld>
            <a:endParaRPr lang="en-US"/>
          </a:p>
        </p:txBody>
      </p:sp>
    </p:spTree>
    <p:extLst>
      <p:ext uri="{BB962C8B-B14F-4D97-AF65-F5344CB8AC3E}">
        <p14:creationId xmlns:p14="http://schemas.microsoft.com/office/powerpoint/2010/main" val="21756211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9</a:t>
            </a:fld>
            <a:endParaRPr lang="en-US"/>
          </a:p>
        </p:txBody>
      </p:sp>
    </p:spTree>
    <p:extLst>
      <p:ext uri="{BB962C8B-B14F-4D97-AF65-F5344CB8AC3E}">
        <p14:creationId xmlns:p14="http://schemas.microsoft.com/office/powerpoint/2010/main" val="6678179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10</a:t>
            </a:fld>
            <a:endParaRPr lang="en-US"/>
          </a:p>
        </p:txBody>
      </p:sp>
    </p:spTree>
    <p:extLst>
      <p:ext uri="{BB962C8B-B14F-4D97-AF65-F5344CB8AC3E}">
        <p14:creationId xmlns:p14="http://schemas.microsoft.com/office/powerpoint/2010/main" val="195731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p:txBody>
          <a:bodyPr/>
          <a:lstStyle/>
          <a:p>
            <a:endParaRPr lang="en-NZ"/>
          </a:p>
        </p:txBody>
      </p:sp>
    </p:spTree>
    <p:extLst>
      <p:ext uri="{BB962C8B-B14F-4D97-AF65-F5344CB8AC3E}">
        <p14:creationId xmlns:p14="http://schemas.microsoft.com/office/powerpoint/2010/main" val="720708505"/>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405258" y="6041363"/>
            <a:ext cx="684132" cy="365125"/>
          </a:xfrm>
          <a:prstGeom prst="rect">
            <a:avLst/>
          </a:prstGeom>
        </p:spPr>
        <p:txBody>
          <a:bodyPr/>
          <a:lstStyle/>
          <a:p>
            <a:fld id="{6418E478-5880-4578-B7DD-E0B5F7AC6628}" type="datetimeFigureOut">
              <a:rPr lang="en-NZ" smtClean="0"/>
              <a:t>24/02/2015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a:xfrm>
            <a:off x="6444676" y="6041363"/>
            <a:ext cx="512638" cy="365125"/>
          </a:xfrm>
          <a:prstGeom prst="rect">
            <a:avLst/>
          </a:prstGeom>
        </p:spPr>
        <p:txBody>
          <a:bodyPr/>
          <a:lstStyle/>
          <a:p>
            <a:fld id="{3D42FAE9-1507-42A4-BAFD-E962A0BD0EB1}" type="slidenum">
              <a:rPr lang="en-NZ" smtClean="0"/>
              <a:t>‹#›</a:t>
            </a:fld>
            <a:endParaRPr lang="en-NZ"/>
          </a:p>
        </p:txBody>
      </p:sp>
    </p:spTree>
    <p:extLst>
      <p:ext uri="{BB962C8B-B14F-4D97-AF65-F5344CB8AC3E}">
        <p14:creationId xmlns:p14="http://schemas.microsoft.com/office/powerpoint/2010/main" val="4034618041"/>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405258" y="6041363"/>
            <a:ext cx="684132" cy="365125"/>
          </a:xfrm>
          <a:prstGeom prst="rect">
            <a:avLst/>
          </a:prstGeom>
        </p:spPr>
        <p:txBody>
          <a:bodyPr/>
          <a:lstStyle/>
          <a:p>
            <a:fld id="{6418E478-5880-4578-B7DD-E0B5F7AC6628}" type="datetimeFigureOut">
              <a:rPr lang="en-NZ" smtClean="0"/>
              <a:t>24/02/2015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a:xfrm>
            <a:off x="6444676" y="6041363"/>
            <a:ext cx="512638" cy="365125"/>
          </a:xfrm>
          <a:prstGeom prst="rect">
            <a:avLst/>
          </a:prstGeom>
        </p:spPr>
        <p:txBody>
          <a:bodyPr/>
          <a:lstStyle/>
          <a:p>
            <a:fld id="{3D42FAE9-1507-42A4-BAFD-E962A0BD0EB1}" type="slidenum">
              <a:rPr lang="en-NZ" smtClean="0"/>
              <a:t>‹#›</a:t>
            </a:fld>
            <a:endParaRPr lang="en-NZ"/>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65843451"/>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405258" y="6041363"/>
            <a:ext cx="684132" cy="365125"/>
          </a:xfrm>
          <a:prstGeom prst="rect">
            <a:avLst/>
          </a:prstGeom>
        </p:spPr>
        <p:txBody>
          <a:bodyPr/>
          <a:lstStyle/>
          <a:p>
            <a:fld id="{6418E478-5880-4578-B7DD-E0B5F7AC6628}" type="datetimeFigureOut">
              <a:rPr lang="en-NZ" smtClean="0"/>
              <a:t>24/02/2015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a:xfrm>
            <a:off x="6444676" y="6041363"/>
            <a:ext cx="512638" cy="365125"/>
          </a:xfrm>
          <a:prstGeom prst="rect">
            <a:avLst/>
          </a:prstGeom>
        </p:spPr>
        <p:txBody>
          <a:bodyPr/>
          <a:lstStyle/>
          <a:p>
            <a:fld id="{3D42FAE9-1507-42A4-BAFD-E962A0BD0EB1}" type="slidenum">
              <a:rPr lang="en-NZ" smtClean="0"/>
              <a:t>‹#›</a:t>
            </a:fld>
            <a:endParaRPr lang="en-NZ"/>
          </a:p>
        </p:txBody>
      </p:sp>
    </p:spTree>
    <p:extLst>
      <p:ext uri="{BB962C8B-B14F-4D97-AF65-F5344CB8AC3E}">
        <p14:creationId xmlns:p14="http://schemas.microsoft.com/office/powerpoint/2010/main" val="4107032595"/>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405258" y="6041363"/>
            <a:ext cx="684132" cy="365125"/>
          </a:xfrm>
          <a:prstGeom prst="rect">
            <a:avLst/>
          </a:prstGeom>
        </p:spPr>
        <p:txBody>
          <a:bodyPr/>
          <a:lstStyle/>
          <a:p>
            <a:fld id="{6418E478-5880-4578-B7DD-E0B5F7AC6628}" type="datetimeFigureOut">
              <a:rPr lang="en-NZ" smtClean="0"/>
              <a:t>24/02/2015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a:xfrm>
            <a:off x="6444676" y="6041363"/>
            <a:ext cx="512638" cy="365125"/>
          </a:xfrm>
          <a:prstGeom prst="rect">
            <a:avLst/>
          </a:prstGeom>
        </p:spPr>
        <p:txBody>
          <a:bodyPr/>
          <a:lstStyle/>
          <a:p>
            <a:fld id="{3D42FAE9-1507-42A4-BAFD-E962A0BD0EB1}" type="slidenum">
              <a:rPr lang="en-NZ" smtClean="0"/>
              <a:t>‹#›</a:t>
            </a:fld>
            <a:endParaRPr lang="en-NZ"/>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45411163"/>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405258" y="6041363"/>
            <a:ext cx="684132" cy="365125"/>
          </a:xfrm>
          <a:prstGeom prst="rect">
            <a:avLst/>
          </a:prstGeom>
        </p:spPr>
        <p:txBody>
          <a:bodyPr/>
          <a:lstStyle/>
          <a:p>
            <a:fld id="{6418E478-5880-4578-B7DD-E0B5F7AC6628}" type="datetimeFigureOut">
              <a:rPr lang="en-NZ" smtClean="0"/>
              <a:t>24/02/2015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a:xfrm>
            <a:off x="6444676" y="6041363"/>
            <a:ext cx="512638" cy="365125"/>
          </a:xfrm>
          <a:prstGeom prst="rect">
            <a:avLst/>
          </a:prstGeom>
        </p:spPr>
        <p:txBody>
          <a:bodyPr/>
          <a:lstStyle/>
          <a:p>
            <a:fld id="{3D42FAE9-1507-42A4-BAFD-E962A0BD0EB1}" type="slidenum">
              <a:rPr lang="en-NZ" smtClean="0"/>
              <a:t>‹#›</a:t>
            </a:fld>
            <a:endParaRPr lang="en-NZ"/>
          </a:p>
        </p:txBody>
      </p:sp>
    </p:spTree>
    <p:extLst>
      <p:ext uri="{BB962C8B-B14F-4D97-AF65-F5344CB8AC3E}">
        <p14:creationId xmlns:p14="http://schemas.microsoft.com/office/powerpoint/2010/main" val="3408369659"/>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5405258" y="6041363"/>
            <a:ext cx="684132" cy="365125"/>
          </a:xfrm>
          <a:prstGeom prst="rect">
            <a:avLst/>
          </a:prstGeom>
        </p:spPr>
        <p:txBody>
          <a:bodyPr/>
          <a:lstStyle/>
          <a:p>
            <a:fld id="{6418E478-5880-4578-B7DD-E0B5F7AC6628}" type="datetimeFigureOut">
              <a:rPr lang="en-NZ" smtClean="0"/>
              <a:t>24/02/2015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a:xfrm>
            <a:off x="6444676" y="6041363"/>
            <a:ext cx="512638" cy="365125"/>
          </a:xfrm>
          <a:prstGeom prst="rect">
            <a:avLst/>
          </a:prstGeom>
        </p:spPr>
        <p:txBody>
          <a:bodyPr/>
          <a:lstStyle/>
          <a:p>
            <a:r>
              <a:rPr lang="en-US" smtClean="0"/>
              <a:t>1-</a:t>
            </a:r>
            <a:fld id="{DC33AA4D-F998-438A-8EBA-499A3E1B75B3}" type="slidenum">
              <a:rPr lang="en-US" smtClean="0"/>
              <a:pPr/>
              <a:t>‹#›</a:t>
            </a:fld>
            <a:endParaRPr lang="en-US"/>
          </a:p>
        </p:txBody>
      </p:sp>
    </p:spTree>
    <p:extLst>
      <p:ext uri="{BB962C8B-B14F-4D97-AF65-F5344CB8AC3E}">
        <p14:creationId xmlns:p14="http://schemas.microsoft.com/office/powerpoint/2010/main" val="30063091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5405258" y="6041363"/>
            <a:ext cx="684132" cy="365125"/>
          </a:xfrm>
          <a:prstGeom prst="rect">
            <a:avLst/>
          </a:prstGeom>
        </p:spPr>
        <p:txBody>
          <a:bodyPr/>
          <a:lstStyle/>
          <a:p>
            <a:fld id="{6418E478-5880-4578-B7DD-E0B5F7AC6628}" type="datetimeFigureOut">
              <a:rPr lang="en-NZ" smtClean="0"/>
              <a:t>24/02/2015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a:xfrm>
            <a:off x="6444676" y="6041363"/>
            <a:ext cx="512638" cy="365125"/>
          </a:xfrm>
          <a:prstGeom prst="rect">
            <a:avLst/>
          </a:prstGeom>
        </p:spPr>
        <p:txBody>
          <a:bodyPr/>
          <a:lstStyle/>
          <a:p>
            <a:r>
              <a:rPr lang="en-US" smtClean="0"/>
              <a:t>1-</a:t>
            </a:r>
            <a:fld id="{FF304487-E61E-4C6E-9072-52C3C8532C31}" type="slidenum">
              <a:rPr lang="en-US" smtClean="0"/>
              <a:pPr/>
              <a:t>‹#›</a:t>
            </a:fld>
            <a:endParaRPr lang="en-US"/>
          </a:p>
        </p:txBody>
      </p:sp>
    </p:spTree>
    <p:extLst>
      <p:ext uri="{BB962C8B-B14F-4D97-AF65-F5344CB8AC3E}">
        <p14:creationId xmlns:p14="http://schemas.microsoft.com/office/powerpoint/2010/main" val="25292718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cSld name="1_Title Slide">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3297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5405258" y="6041363"/>
            <a:ext cx="684132" cy="365125"/>
          </a:xfrm>
          <a:prstGeom prst="rect">
            <a:avLst/>
          </a:prstGeom>
        </p:spPr>
        <p:txBody>
          <a:bodyPr/>
          <a:lstStyle/>
          <a:p>
            <a:endParaRPr lang="en-NZ" dirty="0"/>
          </a:p>
        </p:txBody>
      </p:sp>
      <p:sp>
        <p:nvSpPr>
          <p:cNvPr id="5" name="Footer Placeholder 4"/>
          <p:cNvSpPr>
            <a:spLocks noGrp="1"/>
          </p:cNvSpPr>
          <p:nvPr>
            <p:ph type="ftr" sz="quarter" idx="11"/>
          </p:nvPr>
        </p:nvSpPr>
        <p:spPr/>
        <p:txBody>
          <a:bodyPr/>
          <a:lstStyle/>
          <a:p>
            <a:endParaRPr lang="en-NZ"/>
          </a:p>
        </p:txBody>
      </p:sp>
    </p:spTree>
    <p:extLst>
      <p:ext uri="{BB962C8B-B14F-4D97-AF65-F5344CB8AC3E}">
        <p14:creationId xmlns:p14="http://schemas.microsoft.com/office/powerpoint/2010/main" val="705012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p>
            <a:endParaRPr lang="en-NZ"/>
          </a:p>
        </p:txBody>
      </p:sp>
    </p:spTree>
    <p:extLst>
      <p:ext uri="{BB962C8B-B14F-4D97-AF65-F5344CB8AC3E}">
        <p14:creationId xmlns:p14="http://schemas.microsoft.com/office/powerpoint/2010/main" val="1884974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5"/>
          <p:cNvSpPr>
            <a:spLocks noGrp="1"/>
          </p:cNvSpPr>
          <p:nvPr>
            <p:ph type="ftr" sz="quarter" idx="11"/>
          </p:nvPr>
        </p:nvSpPr>
        <p:spPr/>
        <p:txBody>
          <a:bodyPr/>
          <a:lstStyle/>
          <a:p>
            <a:endParaRPr lang="en-NZ"/>
          </a:p>
        </p:txBody>
      </p:sp>
    </p:spTree>
    <p:extLst>
      <p:ext uri="{BB962C8B-B14F-4D97-AF65-F5344CB8AC3E}">
        <p14:creationId xmlns:p14="http://schemas.microsoft.com/office/powerpoint/2010/main" val="1954333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endParaRPr lang="en-NZ"/>
          </a:p>
        </p:txBody>
      </p:sp>
    </p:spTree>
    <p:extLst>
      <p:ext uri="{BB962C8B-B14F-4D97-AF65-F5344CB8AC3E}">
        <p14:creationId xmlns:p14="http://schemas.microsoft.com/office/powerpoint/2010/main" val="2528827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4" name="Footer Placeholder 3"/>
          <p:cNvSpPr>
            <a:spLocks noGrp="1"/>
          </p:cNvSpPr>
          <p:nvPr>
            <p:ph type="ftr" sz="quarter" idx="11"/>
          </p:nvPr>
        </p:nvSpPr>
        <p:spPr/>
        <p:txBody>
          <a:bodyPr/>
          <a:lstStyle/>
          <a:p>
            <a:endParaRPr lang="en-NZ"/>
          </a:p>
        </p:txBody>
      </p:sp>
    </p:spTree>
    <p:extLst>
      <p:ext uri="{BB962C8B-B14F-4D97-AF65-F5344CB8AC3E}">
        <p14:creationId xmlns:p14="http://schemas.microsoft.com/office/powerpoint/2010/main" val="1671386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NZ"/>
          </a:p>
        </p:txBody>
      </p:sp>
    </p:spTree>
    <p:extLst>
      <p:ext uri="{BB962C8B-B14F-4D97-AF65-F5344CB8AC3E}">
        <p14:creationId xmlns:p14="http://schemas.microsoft.com/office/powerpoint/2010/main" val="3708106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NZ"/>
          </a:p>
        </p:txBody>
      </p:sp>
    </p:spTree>
    <p:extLst>
      <p:ext uri="{BB962C8B-B14F-4D97-AF65-F5344CB8AC3E}">
        <p14:creationId xmlns:p14="http://schemas.microsoft.com/office/powerpoint/2010/main" val="3418391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5405258" y="6041363"/>
            <a:ext cx="684132" cy="365125"/>
          </a:xfrm>
          <a:prstGeom prst="rect">
            <a:avLst/>
          </a:prstGeom>
        </p:spPr>
        <p:txBody>
          <a:bodyPr/>
          <a:lstStyle/>
          <a:p>
            <a:fld id="{6418E478-5880-4578-B7DD-E0B5F7AC6628}" type="datetimeFigureOut">
              <a:rPr lang="en-NZ" smtClean="0"/>
              <a:t>24/02/2015</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a:xfrm>
            <a:off x="6444676" y="6041363"/>
            <a:ext cx="512638" cy="365125"/>
          </a:xfrm>
          <a:prstGeom prst="rect">
            <a:avLst/>
          </a:prstGeom>
        </p:spPr>
        <p:txBody>
          <a:bodyPr/>
          <a:lstStyle/>
          <a:p>
            <a:r>
              <a:rPr lang="en-US" smtClean="0"/>
              <a:t>1-</a:t>
            </a:r>
            <a:fld id="{184E4EF2-FBEA-4365-8E4F-45FECF70D814}" type="slidenum">
              <a:rPr lang="en-US" smtClean="0"/>
              <a:pPr/>
              <a:t>‹#›</a:t>
            </a:fld>
            <a:endParaRPr lang="en-US"/>
          </a:p>
        </p:txBody>
      </p:sp>
    </p:spTree>
    <p:extLst>
      <p:ext uri="{BB962C8B-B14F-4D97-AF65-F5344CB8AC3E}">
        <p14:creationId xmlns:p14="http://schemas.microsoft.com/office/powerpoint/2010/main" val="1575898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NZ"/>
          </a:p>
        </p:txBody>
      </p:sp>
    </p:spTree>
    <p:extLst>
      <p:ext uri="{BB962C8B-B14F-4D97-AF65-F5344CB8AC3E}">
        <p14:creationId xmlns:p14="http://schemas.microsoft.com/office/powerpoint/2010/main" val="247146023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 id="2147483690" r:id="rId17"/>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nteraction-design.org/encyclopedia/card_sorting.htm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interaction-design.org/encyclopedia/personas.html"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youtube.com/watch?v=Jo2SG4JhohQ"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9" name="Rectangle 19"/>
          <p:cNvSpPr>
            <a:spLocks noGrp="1" noChangeArrowheads="1"/>
          </p:cNvSpPr>
          <p:nvPr>
            <p:ph type="ctrTitle"/>
          </p:nvPr>
        </p:nvSpPr>
        <p:spPr bwMode="auto">
          <a:xfrm>
            <a:off x="1130594" y="685800"/>
            <a:ext cx="5826719" cy="1646302"/>
          </a:xfrm>
          <a:prstGeom prst="rect">
            <a:avLst/>
          </a:prstGeom>
          <a:noFill/>
          <a:ln>
            <a:miter lim="800000"/>
            <a:headEnd/>
            <a:tailEnd/>
          </a:ln>
        </p:spPr>
        <p:txBody>
          <a:bodyPr anchor="b">
            <a:normAutofit/>
          </a:bodyPr>
          <a:lstStyle/>
          <a:p>
            <a:pPr algn="ctr">
              <a:lnSpc>
                <a:spcPct val="100000"/>
              </a:lnSpc>
            </a:pPr>
            <a:r>
              <a:rPr lang="en-US" sz="3600" b="0" smtClean="0">
                <a:latin typeface="Times New Roman" pitchFamily="18" charset="0"/>
              </a:rPr>
              <a:t>Lecture 8</a:t>
            </a:r>
            <a:r>
              <a:rPr lang="en-US" sz="3600" b="0" dirty="0" smtClean="0">
                <a:latin typeface="Times New Roman" pitchFamily="18" charset="0"/>
              </a:rPr>
              <a:t/>
            </a:r>
            <a:br>
              <a:rPr lang="en-US" sz="3600" b="0" dirty="0" smtClean="0">
                <a:latin typeface="Times New Roman" pitchFamily="18" charset="0"/>
              </a:rPr>
            </a:br>
            <a:r>
              <a:rPr lang="en-US" sz="3600" b="0" dirty="0" smtClean="0">
                <a:latin typeface="Times New Roman" pitchFamily="18" charset="0"/>
              </a:rPr>
              <a:t>Conceptual Design</a:t>
            </a:r>
            <a:endParaRPr lang="en-US" sz="3600" dirty="0"/>
          </a:p>
        </p:txBody>
      </p:sp>
      <p:sp>
        <p:nvSpPr>
          <p:cNvPr id="5138" name="Rectangle 18"/>
          <p:cNvSpPr>
            <a:spLocks noGrp="1" noChangeArrowheads="1"/>
          </p:cNvSpPr>
          <p:nvPr>
            <p:ph type="subTitle" idx="1"/>
          </p:nvPr>
        </p:nvSpPr>
        <p:spPr bwMode="auto">
          <a:xfrm>
            <a:off x="762001" y="2514600"/>
            <a:ext cx="6934200" cy="4038600"/>
          </a:xfrm>
          <a:prstGeom prst="rect">
            <a:avLst/>
          </a:prstGeom>
          <a:noFill/>
          <a:ln>
            <a:miter lim="800000"/>
            <a:headEnd/>
            <a:tailEnd/>
          </a:ln>
        </p:spPr>
        <p:txBody>
          <a:bodyPr>
            <a:normAutofit fontScale="77500" lnSpcReduction="20000"/>
          </a:bodyPr>
          <a:lstStyle/>
          <a:p>
            <a:pPr marL="0" indent="0" algn="just">
              <a:lnSpc>
                <a:spcPct val="120000"/>
              </a:lnSpc>
              <a:buFontTx/>
              <a:buNone/>
            </a:pPr>
            <a:endParaRPr lang="en-US" sz="2400" b="1" dirty="0" smtClean="0">
              <a:latin typeface="Arial" charset="0"/>
            </a:endParaRPr>
          </a:p>
          <a:p>
            <a:pPr marL="0" indent="0" algn="just">
              <a:lnSpc>
                <a:spcPct val="120000"/>
              </a:lnSpc>
              <a:buNone/>
            </a:pPr>
            <a:r>
              <a:rPr lang="en-US" sz="2400" b="1" dirty="0" smtClean="0">
                <a:latin typeface="Arial" charset="0"/>
              </a:rPr>
              <a:t>Brainstorming</a:t>
            </a:r>
          </a:p>
          <a:p>
            <a:pPr marL="0" indent="0" algn="just">
              <a:lnSpc>
                <a:spcPct val="120000"/>
              </a:lnSpc>
              <a:buNone/>
            </a:pPr>
            <a:r>
              <a:rPr lang="en-US" sz="2400" b="1" dirty="0" smtClean="0">
                <a:latin typeface="Arial" charset="0"/>
              </a:rPr>
              <a:t>Card sort</a:t>
            </a:r>
          </a:p>
          <a:p>
            <a:pPr marL="0" indent="0" algn="just">
              <a:lnSpc>
                <a:spcPct val="120000"/>
              </a:lnSpc>
              <a:buNone/>
            </a:pPr>
            <a:r>
              <a:rPr lang="en-US" sz="2400" b="1" dirty="0" smtClean="0">
                <a:latin typeface="Arial" charset="0"/>
              </a:rPr>
              <a:t>Semantic networks</a:t>
            </a:r>
          </a:p>
          <a:p>
            <a:pPr marL="0" indent="0" algn="just">
              <a:lnSpc>
                <a:spcPct val="120000"/>
              </a:lnSpc>
              <a:buNone/>
            </a:pPr>
            <a:r>
              <a:rPr lang="en-US" sz="2400" b="1" dirty="0" smtClean="0">
                <a:latin typeface="Arial" charset="0"/>
              </a:rPr>
              <a:t>Personas</a:t>
            </a:r>
          </a:p>
          <a:p>
            <a:pPr marL="0" indent="0" algn="just">
              <a:lnSpc>
                <a:spcPct val="120000"/>
              </a:lnSpc>
              <a:buNone/>
            </a:pPr>
            <a:r>
              <a:rPr lang="en-US" sz="2400" b="1" dirty="0" smtClean="0">
                <a:latin typeface="Arial" charset="0"/>
              </a:rPr>
              <a:t>Scenarios, flowcharts and cognitive walkthroughs</a:t>
            </a:r>
          </a:p>
          <a:p>
            <a:pPr marL="0" indent="0" algn="just">
              <a:lnSpc>
                <a:spcPct val="120000"/>
              </a:lnSpc>
              <a:buNone/>
            </a:pPr>
            <a:endParaRPr lang="en-US" sz="2400" b="1" dirty="0" smtClean="0">
              <a:latin typeface="Arial" charset="0"/>
            </a:endParaRPr>
          </a:p>
          <a:p>
            <a:pPr marL="0" indent="0" algn="just">
              <a:lnSpc>
                <a:spcPct val="120000"/>
              </a:lnSpc>
              <a:buNone/>
            </a:pPr>
            <a:r>
              <a:rPr lang="en-US" sz="2400" b="1" dirty="0" smtClean="0">
                <a:latin typeface="Arial" charset="0"/>
              </a:rPr>
              <a:t>Both of these are excellent</a:t>
            </a:r>
          </a:p>
          <a:p>
            <a:pPr marL="0" indent="0" algn="just">
              <a:lnSpc>
                <a:spcPct val="120000"/>
              </a:lnSpc>
              <a:buFontTx/>
              <a:buNone/>
            </a:pPr>
            <a:r>
              <a:rPr lang="en-US" sz="1700" b="1" dirty="0" smtClean="0">
                <a:latin typeface="Arial" charset="0"/>
                <a:hlinkClick r:id="rId3"/>
              </a:rPr>
              <a:t>http</a:t>
            </a:r>
            <a:r>
              <a:rPr lang="en-US" sz="1700" b="1" dirty="0">
                <a:latin typeface="Arial" charset="0"/>
                <a:hlinkClick r:id="rId3"/>
              </a:rPr>
              <a:t>://</a:t>
            </a:r>
            <a:r>
              <a:rPr lang="en-US" sz="1700" b="1" dirty="0" smtClean="0">
                <a:latin typeface="Arial" charset="0"/>
                <a:hlinkClick r:id="rId3"/>
              </a:rPr>
              <a:t>www.interaction-design.org/encyclopedia/card_sorting.html</a:t>
            </a:r>
            <a:r>
              <a:rPr lang="en-US" sz="1700" b="1" dirty="0" smtClean="0">
                <a:latin typeface="Arial" charset="0"/>
              </a:rPr>
              <a:t> </a:t>
            </a:r>
          </a:p>
          <a:p>
            <a:pPr marL="0" indent="0" algn="just">
              <a:lnSpc>
                <a:spcPct val="120000"/>
              </a:lnSpc>
              <a:buFontTx/>
              <a:buNone/>
            </a:pPr>
            <a:r>
              <a:rPr lang="en-US" sz="1700" b="1" dirty="0">
                <a:latin typeface="Arial" charset="0"/>
                <a:hlinkClick r:id="rId4"/>
              </a:rPr>
              <a:t>https://</a:t>
            </a:r>
            <a:r>
              <a:rPr lang="en-US" sz="1700" b="1" dirty="0" smtClean="0">
                <a:latin typeface="Arial" charset="0"/>
                <a:hlinkClick r:id="rId4"/>
              </a:rPr>
              <a:t>www.interaction-design.org/encyclopedia/personas.html</a:t>
            </a:r>
            <a:r>
              <a:rPr lang="en-US" sz="1700" b="1" dirty="0" smtClean="0">
                <a:latin typeface="Arial" charset="0"/>
              </a:rPr>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p:txBody>
          <a:bodyPr/>
          <a:lstStyle/>
          <a:p>
            <a:pPr>
              <a:lnSpc>
                <a:spcPct val="100000"/>
              </a:lnSpc>
            </a:pPr>
            <a:r>
              <a:rPr lang="en-US"/>
              <a:t>Conceptual Design – </a:t>
            </a:r>
            <a:r>
              <a:rPr lang="en-US" b="0" i="1"/>
              <a:t>Card Sort</a:t>
            </a:r>
          </a:p>
        </p:txBody>
      </p:sp>
      <p:sp>
        <p:nvSpPr>
          <p:cNvPr id="221187" name="Rectangle 3"/>
          <p:cNvSpPr>
            <a:spLocks noGrp="1" noChangeArrowheads="1"/>
          </p:cNvSpPr>
          <p:nvPr>
            <p:ph idx="1"/>
          </p:nvPr>
        </p:nvSpPr>
        <p:spPr/>
        <p:txBody>
          <a:bodyPr/>
          <a:lstStyle/>
          <a:p>
            <a:pPr>
              <a:lnSpc>
                <a:spcPct val="100000"/>
              </a:lnSpc>
            </a:pPr>
            <a:r>
              <a:rPr lang="en-US" dirty="0"/>
              <a:t>Disadvantages of card sorting sessions:</a:t>
            </a:r>
          </a:p>
          <a:p>
            <a:pPr lvl="1">
              <a:lnSpc>
                <a:spcPct val="100000"/>
              </a:lnSpc>
            </a:pPr>
            <a:r>
              <a:rPr lang="en-US" dirty="0"/>
              <a:t>They only involve the elements that you have written on the cards.</a:t>
            </a:r>
          </a:p>
          <a:p>
            <a:pPr lvl="1">
              <a:lnSpc>
                <a:spcPct val="100000"/>
              </a:lnSpc>
            </a:pPr>
            <a:r>
              <a:rPr lang="en-US" dirty="0"/>
              <a:t>They suggest solutions that imply structures.</a:t>
            </a:r>
          </a:p>
          <a:p>
            <a:pPr lvl="1">
              <a:lnSpc>
                <a:spcPct val="100000"/>
              </a:lnSpc>
            </a:pPr>
            <a:r>
              <a:rPr lang="en-US" dirty="0"/>
              <a:t>They become difficult to </a:t>
            </a:r>
            <a:r>
              <a:rPr lang="en-US" dirty="0" smtClean="0"/>
              <a:t>navigate / interpret </a:t>
            </a:r>
            <a:r>
              <a:rPr lang="en-US" dirty="0"/>
              <a:t>with more categories.</a:t>
            </a:r>
          </a:p>
        </p:txBody>
      </p:sp>
      <p:sp>
        <p:nvSpPr>
          <p:cNvPr id="4" name="Slide Number Placeholder 3"/>
          <p:cNvSpPr>
            <a:spLocks noGrp="1"/>
          </p:cNvSpPr>
          <p:nvPr>
            <p:ph type="sldNum" sz="quarter" idx="4294967295"/>
          </p:nvPr>
        </p:nvSpPr>
        <p:spPr>
          <a:xfrm>
            <a:off x="6444676" y="6041363"/>
            <a:ext cx="512638" cy="365125"/>
          </a:xfrm>
          <a:prstGeom prst="rect">
            <a:avLst/>
          </a:prstGeom>
        </p:spPr>
        <p:txBody>
          <a:bodyPr/>
          <a:lstStyle/>
          <a:p>
            <a:r>
              <a:rPr lang="en-US"/>
              <a:t>1-</a:t>
            </a:r>
            <a:fld id="{D78CDD0D-1E8B-4841-A8FF-909B51FF561A}" type="slidenum">
              <a:rPr lang="en-US"/>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00000"/>
              </a:lnSpc>
            </a:pPr>
            <a:r>
              <a:rPr lang="en-NZ" dirty="0" smtClean="0"/>
              <a:t>Card Sorting	</a:t>
            </a:r>
            <a:endParaRPr lang="en-NZ" dirty="0"/>
          </a:p>
        </p:txBody>
      </p:sp>
      <p:sp>
        <p:nvSpPr>
          <p:cNvPr id="3" name="Content Placeholder 2"/>
          <p:cNvSpPr>
            <a:spLocks noGrp="1"/>
          </p:cNvSpPr>
          <p:nvPr>
            <p:ph idx="1"/>
          </p:nvPr>
        </p:nvSpPr>
        <p:spPr/>
        <p:txBody>
          <a:bodyPr/>
          <a:lstStyle/>
          <a:p>
            <a:pPr>
              <a:lnSpc>
                <a:spcPct val="100000"/>
              </a:lnSpc>
            </a:pPr>
            <a:r>
              <a:rPr lang="en-NZ" dirty="0" smtClean="0"/>
              <a:t>Is useful for all sorts of organizing tasks. </a:t>
            </a:r>
          </a:p>
          <a:p>
            <a:pPr>
              <a:lnSpc>
                <a:spcPct val="100000"/>
              </a:lnSpc>
            </a:pPr>
            <a:r>
              <a:rPr lang="en-NZ" dirty="0" smtClean="0"/>
              <a:t>My grad students have recently used it for</a:t>
            </a:r>
          </a:p>
          <a:p>
            <a:pPr lvl="1">
              <a:lnSpc>
                <a:spcPct val="100000"/>
              </a:lnSpc>
            </a:pPr>
            <a:r>
              <a:rPr lang="en-NZ" dirty="0" smtClean="0"/>
              <a:t>Categorizing computational features in to a library (about 120 features of an ink stroke we compute – length, corners,……)</a:t>
            </a:r>
          </a:p>
          <a:p>
            <a:pPr lvl="1">
              <a:lnSpc>
                <a:spcPct val="100000"/>
              </a:lnSpc>
            </a:pPr>
            <a:r>
              <a:rPr lang="en-NZ" dirty="0" smtClean="0"/>
              <a:t>Categorizing related literature in robot programming languages</a:t>
            </a:r>
          </a:p>
          <a:p>
            <a:pPr>
              <a:lnSpc>
                <a:spcPct val="100000"/>
              </a:lnSpc>
            </a:pPr>
            <a:r>
              <a:rPr lang="en-NZ" dirty="0" smtClean="0"/>
              <a:t>Do it on paper - there is something about the moving the paper around physically that helps. </a:t>
            </a:r>
            <a:endParaRPr lang="en-NZ" dirty="0"/>
          </a:p>
        </p:txBody>
      </p:sp>
      <p:sp>
        <p:nvSpPr>
          <p:cNvPr id="4" name="Slide Number Placeholder 3"/>
          <p:cNvSpPr>
            <a:spLocks noGrp="1"/>
          </p:cNvSpPr>
          <p:nvPr>
            <p:ph type="sldNum" sz="quarter" idx="4294967295"/>
          </p:nvPr>
        </p:nvSpPr>
        <p:spPr>
          <a:xfrm>
            <a:off x="6444676" y="6041363"/>
            <a:ext cx="512638" cy="365125"/>
          </a:xfrm>
          <a:prstGeom prst="rect">
            <a:avLst/>
          </a:prstGeom>
        </p:spPr>
        <p:txBody>
          <a:bodyPr/>
          <a:lstStyle/>
          <a:p>
            <a:r>
              <a:rPr lang="en-US" smtClean="0"/>
              <a:t>1-</a:t>
            </a:r>
            <a:fld id="{D742FA92-DD24-425A-BCAD-BB44049928BE}" type="slidenum">
              <a:rPr lang="en-US" smtClean="0"/>
              <a:pPr/>
              <a:t>11</a:t>
            </a:fld>
            <a:endParaRPr lang="en-US"/>
          </a:p>
        </p:txBody>
      </p:sp>
    </p:spTree>
    <p:extLst>
      <p:ext uri="{BB962C8B-B14F-4D97-AF65-F5344CB8AC3E}">
        <p14:creationId xmlns:p14="http://schemas.microsoft.com/office/powerpoint/2010/main" val="6244731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Half Time Entertainment. </a:t>
            </a:r>
            <a:endParaRPr lang="en-NZ" dirty="0"/>
          </a:p>
        </p:txBody>
      </p:sp>
      <p:sp>
        <p:nvSpPr>
          <p:cNvPr id="3" name="Content Placeholder 2"/>
          <p:cNvSpPr>
            <a:spLocks noGrp="1"/>
          </p:cNvSpPr>
          <p:nvPr>
            <p:ph idx="1"/>
          </p:nvPr>
        </p:nvSpPr>
        <p:spPr/>
        <p:txBody>
          <a:bodyPr/>
          <a:lstStyle/>
          <a:p>
            <a:r>
              <a:rPr lang="en-NZ" dirty="0">
                <a:hlinkClick r:id="rId2"/>
              </a:rPr>
              <a:t>https://</a:t>
            </a:r>
            <a:r>
              <a:rPr lang="en-NZ" dirty="0" smtClean="0">
                <a:hlinkClick r:id="rId2"/>
              </a:rPr>
              <a:t>www.youtube.com/watch?v=Jo2SG4JhohQ</a:t>
            </a:r>
            <a:r>
              <a:rPr lang="en-NZ" dirty="0" smtClean="0"/>
              <a:t> </a:t>
            </a:r>
            <a:endParaRPr lang="en-NZ" dirty="0"/>
          </a:p>
        </p:txBody>
      </p:sp>
    </p:spTree>
    <p:extLst>
      <p:ext uri="{BB962C8B-B14F-4D97-AF65-F5344CB8AC3E}">
        <p14:creationId xmlns:p14="http://schemas.microsoft.com/office/powerpoint/2010/main" val="587774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00000"/>
              </a:lnSpc>
            </a:pPr>
            <a:r>
              <a:rPr lang="en-NZ" dirty="0" smtClean="0"/>
              <a:t>Post-its grouped at the end of a brainstorming session</a:t>
            </a:r>
            <a:endParaRPr lang="en-NZ" dirty="0"/>
          </a:p>
        </p:txBody>
      </p:sp>
      <p:sp>
        <p:nvSpPr>
          <p:cNvPr id="3" name="Content Placeholder 2"/>
          <p:cNvSpPr>
            <a:spLocks noGrp="1"/>
          </p:cNvSpPr>
          <p:nvPr>
            <p:ph idx="1"/>
          </p:nvPr>
        </p:nvSpPr>
        <p:spPr/>
        <p:txBody>
          <a:bodyPr/>
          <a:lstStyle/>
          <a:p>
            <a:endParaRPr lang="en-NZ"/>
          </a:p>
        </p:txBody>
      </p:sp>
      <p:sp>
        <p:nvSpPr>
          <p:cNvPr id="4" name="Slide Number Placeholder 3"/>
          <p:cNvSpPr>
            <a:spLocks noGrp="1"/>
          </p:cNvSpPr>
          <p:nvPr>
            <p:ph type="sldNum" sz="quarter" idx="4294967295"/>
          </p:nvPr>
        </p:nvSpPr>
        <p:spPr>
          <a:xfrm>
            <a:off x="6444676" y="6041363"/>
            <a:ext cx="512638" cy="365125"/>
          </a:xfrm>
          <a:prstGeom prst="rect">
            <a:avLst/>
          </a:prstGeom>
        </p:spPr>
        <p:txBody>
          <a:bodyPr/>
          <a:lstStyle/>
          <a:p>
            <a:r>
              <a:rPr lang="en-US" smtClean="0"/>
              <a:t>1-</a:t>
            </a:r>
            <a:fld id="{D742FA92-DD24-425A-BCAD-BB44049928BE}" type="slidenum">
              <a:rPr lang="en-US" smtClean="0"/>
              <a:pPr/>
              <a:t>13</a:t>
            </a:fld>
            <a:endParaRPr lang="en-US"/>
          </a:p>
        </p:txBody>
      </p:sp>
      <p:pic>
        <p:nvPicPr>
          <p:cNvPr id="1026" name="Picture 2" descr="https://s3.amazonaws.com/ksr/assets/000/205/349/269807f87b6420ec7b4e82b783394204_large.jpg?135007566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930400"/>
            <a:ext cx="5851592" cy="4371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15955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a:lstStyle/>
          <a:p>
            <a:pPr>
              <a:lnSpc>
                <a:spcPct val="100000"/>
              </a:lnSpc>
            </a:pPr>
            <a:r>
              <a:rPr lang="en-US"/>
              <a:t>Conceptual Design – </a:t>
            </a:r>
            <a:r>
              <a:rPr lang="en-US" b="0" i="1"/>
              <a:t>Semantic Network</a:t>
            </a:r>
          </a:p>
        </p:txBody>
      </p:sp>
      <p:sp>
        <p:nvSpPr>
          <p:cNvPr id="219139" name="Rectangle 3"/>
          <p:cNvSpPr>
            <a:spLocks noGrp="1" noChangeArrowheads="1"/>
          </p:cNvSpPr>
          <p:nvPr>
            <p:ph idx="1"/>
          </p:nvPr>
        </p:nvSpPr>
        <p:spPr/>
        <p:txBody>
          <a:bodyPr>
            <a:normAutofit fontScale="70000" lnSpcReduction="20000"/>
          </a:bodyPr>
          <a:lstStyle/>
          <a:p>
            <a:pPr>
              <a:lnSpc>
                <a:spcPct val="120000"/>
              </a:lnSpc>
            </a:pPr>
            <a:r>
              <a:rPr lang="en-US" dirty="0"/>
              <a:t>A semantic network is a web of concepts that are linked through association.</a:t>
            </a:r>
          </a:p>
          <a:p>
            <a:pPr>
              <a:lnSpc>
                <a:spcPct val="120000"/>
              </a:lnSpc>
            </a:pPr>
            <a:endParaRPr lang="en-US" dirty="0" smtClean="0"/>
          </a:p>
          <a:p>
            <a:pPr>
              <a:lnSpc>
                <a:spcPct val="120000"/>
              </a:lnSpc>
            </a:pPr>
            <a:endParaRPr lang="en-US" dirty="0"/>
          </a:p>
          <a:p>
            <a:pPr>
              <a:lnSpc>
                <a:spcPct val="120000"/>
              </a:lnSpc>
            </a:pPr>
            <a:endParaRPr lang="en-US" dirty="0" smtClean="0"/>
          </a:p>
          <a:p>
            <a:pPr>
              <a:lnSpc>
                <a:spcPct val="120000"/>
              </a:lnSpc>
            </a:pPr>
            <a:endParaRPr lang="en-US" dirty="0"/>
          </a:p>
          <a:p>
            <a:pPr>
              <a:lnSpc>
                <a:spcPct val="120000"/>
              </a:lnSpc>
            </a:pPr>
            <a:endParaRPr lang="en-US" dirty="0" smtClean="0"/>
          </a:p>
          <a:p>
            <a:pPr>
              <a:lnSpc>
                <a:spcPct val="120000"/>
              </a:lnSpc>
            </a:pPr>
            <a:endParaRPr lang="en-US" dirty="0"/>
          </a:p>
          <a:p>
            <a:pPr>
              <a:lnSpc>
                <a:spcPct val="120000"/>
              </a:lnSpc>
            </a:pPr>
            <a:endParaRPr lang="en-US" dirty="0" smtClean="0"/>
          </a:p>
          <a:p>
            <a:pPr>
              <a:lnSpc>
                <a:spcPct val="120000"/>
              </a:lnSpc>
            </a:pPr>
            <a:endParaRPr lang="en-US" dirty="0" smtClean="0"/>
          </a:p>
          <a:p>
            <a:pPr>
              <a:lnSpc>
                <a:spcPct val="120000"/>
              </a:lnSpc>
            </a:pPr>
            <a:endParaRPr lang="en-US" dirty="0"/>
          </a:p>
          <a:p>
            <a:pPr>
              <a:lnSpc>
                <a:spcPct val="120000"/>
              </a:lnSpc>
            </a:pPr>
            <a:endParaRPr lang="en-US" dirty="0" smtClean="0"/>
          </a:p>
          <a:p>
            <a:pPr>
              <a:lnSpc>
                <a:spcPct val="120000"/>
              </a:lnSpc>
            </a:pPr>
            <a:r>
              <a:rPr lang="en-US" dirty="0" smtClean="0"/>
              <a:t>Also </a:t>
            </a:r>
            <a:r>
              <a:rPr lang="en-US" dirty="0" smtClean="0"/>
              <a:t>referred to as mind maps </a:t>
            </a:r>
            <a:endParaRPr lang="en-US" dirty="0"/>
          </a:p>
        </p:txBody>
      </p:sp>
      <p:sp>
        <p:nvSpPr>
          <p:cNvPr id="5" name="Slide Number Placeholder 3"/>
          <p:cNvSpPr>
            <a:spLocks noGrp="1"/>
          </p:cNvSpPr>
          <p:nvPr>
            <p:ph type="sldNum" sz="quarter" idx="4294967295"/>
          </p:nvPr>
        </p:nvSpPr>
        <p:spPr>
          <a:xfrm>
            <a:off x="6444676" y="6041363"/>
            <a:ext cx="512638" cy="365125"/>
          </a:xfrm>
          <a:prstGeom prst="rect">
            <a:avLst/>
          </a:prstGeom>
        </p:spPr>
        <p:txBody>
          <a:bodyPr/>
          <a:lstStyle/>
          <a:p>
            <a:r>
              <a:rPr lang="en-US"/>
              <a:t>1-</a:t>
            </a:r>
            <a:fld id="{A7C62D0A-0D48-491F-A3FB-70505F340111}" type="slidenum">
              <a:rPr lang="en-US"/>
              <a:pPr/>
              <a:t>14</a:t>
            </a:fld>
            <a:endParaRPr lang="en-US"/>
          </a:p>
        </p:txBody>
      </p:sp>
      <p:pic>
        <p:nvPicPr>
          <p:cNvPr id="219140" name="Picture 4" descr="Figure5-2"/>
          <p:cNvPicPr>
            <a:picLocks noChangeAspect="1" noChangeArrowheads="1"/>
          </p:cNvPicPr>
          <p:nvPr/>
        </p:nvPicPr>
        <p:blipFill>
          <a:blip r:embed="rId3" cstate="print"/>
          <a:srcRect/>
          <a:stretch>
            <a:fillRect/>
          </a:stretch>
        </p:blipFill>
        <p:spPr bwMode="auto">
          <a:xfrm>
            <a:off x="2098833" y="2586501"/>
            <a:ext cx="4602162" cy="3028950"/>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Grp="1" noChangeArrowheads="1"/>
          </p:cNvSpPr>
          <p:nvPr>
            <p:ph type="title"/>
          </p:nvPr>
        </p:nvSpPr>
        <p:spPr/>
        <p:txBody>
          <a:bodyPr/>
          <a:lstStyle/>
          <a:p>
            <a:pPr>
              <a:lnSpc>
                <a:spcPct val="100000"/>
              </a:lnSpc>
            </a:pPr>
            <a:r>
              <a:rPr lang="en-US"/>
              <a:t>Conceptual Design – </a:t>
            </a:r>
            <a:r>
              <a:rPr lang="en-US" b="0" i="1"/>
              <a:t>Semantic Network</a:t>
            </a:r>
          </a:p>
        </p:txBody>
      </p:sp>
      <p:sp>
        <p:nvSpPr>
          <p:cNvPr id="222211" name="Rectangle 3"/>
          <p:cNvSpPr>
            <a:spLocks noGrp="1" noChangeArrowheads="1"/>
          </p:cNvSpPr>
          <p:nvPr>
            <p:ph idx="1"/>
          </p:nvPr>
        </p:nvSpPr>
        <p:spPr/>
        <p:txBody>
          <a:bodyPr/>
          <a:lstStyle/>
          <a:p>
            <a:pPr>
              <a:lnSpc>
                <a:spcPct val="100000"/>
              </a:lnSpc>
            </a:pPr>
            <a:r>
              <a:rPr lang="en-US" dirty="0"/>
              <a:t>Advantages of semantic networks:</a:t>
            </a:r>
          </a:p>
          <a:p>
            <a:pPr lvl="1">
              <a:lnSpc>
                <a:spcPct val="100000"/>
              </a:lnSpc>
            </a:pPr>
            <a:r>
              <a:rPr lang="en-US" dirty="0"/>
              <a:t>They allow an easy way to explore the problem space.</a:t>
            </a:r>
          </a:p>
          <a:p>
            <a:pPr lvl="1">
              <a:lnSpc>
                <a:spcPct val="100000"/>
              </a:lnSpc>
            </a:pPr>
            <a:r>
              <a:rPr lang="en-US" dirty="0"/>
              <a:t>They provide a way to create clusters of related elements.</a:t>
            </a:r>
          </a:p>
          <a:p>
            <a:pPr lvl="1">
              <a:lnSpc>
                <a:spcPct val="100000"/>
              </a:lnSpc>
            </a:pPr>
            <a:r>
              <a:rPr lang="en-US" dirty="0"/>
              <a:t>They provide a graphical view of the problem space.</a:t>
            </a:r>
          </a:p>
          <a:p>
            <a:pPr lvl="1">
              <a:lnSpc>
                <a:spcPct val="100000"/>
              </a:lnSpc>
            </a:pPr>
            <a:r>
              <a:rPr lang="en-US" dirty="0"/>
              <a:t>They resonate with the ways in which people process information</a:t>
            </a:r>
            <a:r>
              <a:rPr lang="en-US" dirty="0" smtClean="0"/>
              <a:t>.</a:t>
            </a:r>
            <a:endParaRPr lang="en-US" dirty="0"/>
          </a:p>
          <a:p>
            <a:pPr lvl="1"/>
            <a:r>
              <a:rPr lang="en-US" dirty="0"/>
              <a:t>Can transform your card sort into a semantic network by using post-its, sticking them to a large piece of paper and drawing lines. </a:t>
            </a:r>
          </a:p>
          <a:p>
            <a:pPr lvl="1">
              <a:lnSpc>
                <a:spcPct val="100000"/>
              </a:lnSpc>
            </a:pPr>
            <a:endParaRPr lang="en-US" dirty="0"/>
          </a:p>
        </p:txBody>
      </p:sp>
      <p:sp>
        <p:nvSpPr>
          <p:cNvPr id="4" name="Slide Number Placeholder 3"/>
          <p:cNvSpPr>
            <a:spLocks noGrp="1"/>
          </p:cNvSpPr>
          <p:nvPr>
            <p:ph type="sldNum" sz="quarter" idx="4294967295"/>
          </p:nvPr>
        </p:nvSpPr>
        <p:spPr>
          <a:xfrm>
            <a:off x="6444676" y="6041363"/>
            <a:ext cx="512638" cy="365125"/>
          </a:xfrm>
          <a:prstGeom prst="rect">
            <a:avLst/>
          </a:prstGeom>
        </p:spPr>
        <p:txBody>
          <a:bodyPr/>
          <a:lstStyle/>
          <a:p>
            <a:r>
              <a:rPr lang="en-US"/>
              <a:t>1-</a:t>
            </a:r>
            <a:fld id="{658EAC0B-CE63-4CA7-8E73-1D9AE42CC4B5}" type="slidenum">
              <a:rPr lang="en-US"/>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Grp="1" noChangeArrowheads="1"/>
          </p:cNvSpPr>
          <p:nvPr>
            <p:ph type="title"/>
          </p:nvPr>
        </p:nvSpPr>
        <p:spPr/>
        <p:txBody>
          <a:bodyPr/>
          <a:lstStyle/>
          <a:p>
            <a:pPr>
              <a:lnSpc>
                <a:spcPct val="100000"/>
              </a:lnSpc>
            </a:pPr>
            <a:r>
              <a:rPr lang="en-US"/>
              <a:t>Conceptual Design – </a:t>
            </a:r>
            <a:r>
              <a:rPr lang="en-US" b="0" i="1"/>
              <a:t>Semantic Network</a:t>
            </a:r>
          </a:p>
        </p:txBody>
      </p:sp>
      <p:sp>
        <p:nvSpPr>
          <p:cNvPr id="223235" name="Rectangle 3"/>
          <p:cNvSpPr>
            <a:spLocks noGrp="1" noChangeArrowheads="1"/>
          </p:cNvSpPr>
          <p:nvPr>
            <p:ph idx="1"/>
          </p:nvPr>
        </p:nvSpPr>
        <p:spPr/>
        <p:txBody>
          <a:bodyPr/>
          <a:lstStyle/>
          <a:p>
            <a:pPr>
              <a:lnSpc>
                <a:spcPct val="100000"/>
              </a:lnSpc>
            </a:pPr>
            <a:r>
              <a:rPr lang="en-US" dirty="0"/>
              <a:t>Disadvantages of semantic networks:</a:t>
            </a:r>
          </a:p>
          <a:p>
            <a:pPr lvl="1">
              <a:lnSpc>
                <a:spcPct val="100000"/>
              </a:lnSpc>
            </a:pPr>
            <a:r>
              <a:rPr lang="en-US" dirty="0"/>
              <a:t>They require knowledge of the problem space.</a:t>
            </a:r>
          </a:p>
          <a:p>
            <a:pPr lvl="1">
              <a:lnSpc>
                <a:spcPct val="100000"/>
              </a:lnSpc>
            </a:pPr>
            <a:r>
              <a:rPr lang="en-US" dirty="0"/>
              <a:t>They can lead beyond the problem space.</a:t>
            </a:r>
          </a:p>
          <a:p>
            <a:pPr lvl="1">
              <a:lnSpc>
                <a:spcPct val="100000"/>
              </a:lnSpc>
            </a:pPr>
            <a:r>
              <a:rPr lang="en-US" dirty="0"/>
              <a:t>There is no formal semantics for defining symbol </a:t>
            </a:r>
            <a:r>
              <a:rPr lang="en-US" dirty="0" smtClean="0"/>
              <a:t>meaning</a:t>
            </a:r>
          </a:p>
          <a:p>
            <a:pPr lvl="2">
              <a:lnSpc>
                <a:spcPct val="100000"/>
              </a:lnSpc>
            </a:pPr>
            <a:r>
              <a:rPr lang="en-US" dirty="0" smtClean="0"/>
              <a:t>Could get formal by using UML, but would tend to stifle the </a:t>
            </a:r>
            <a:r>
              <a:rPr lang="en-US" dirty="0" smtClean="0"/>
              <a:t>process</a:t>
            </a:r>
            <a:endParaRPr lang="en-US" dirty="0" smtClean="0"/>
          </a:p>
        </p:txBody>
      </p:sp>
      <p:sp>
        <p:nvSpPr>
          <p:cNvPr id="4" name="Slide Number Placeholder 3"/>
          <p:cNvSpPr>
            <a:spLocks noGrp="1"/>
          </p:cNvSpPr>
          <p:nvPr>
            <p:ph type="sldNum" sz="quarter" idx="4294967295"/>
          </p:nvPr>
        </p:nvSpPr>
        <p:spPr>
          <a:xfrm>
            <a:off x="6444676" y="6041363"/>
            <a:ext cx="512638" cy="365125"/>
          </a:xfrm>
          <a:prstGeom prst="rect">
            <a:avLst/>
          </a:prstGeom>
        </p:spPr>
        <p:txBody>
          <a:bodyPr/>
          <a:lstStyle/>
          <a:p>
            <a:r>
              <a:rPr lang="en-US"/>
              <a:t>1-</a:t>
            </a:r>
            <a:fld id="{97C1061F-B78E-4168-B2B4-D80C7F13B4C4}" type="slidenum">
              <a:rPr lang="en-US"/>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p:nvPr>
        </p:nvSpPr>
        <p:spPr/>
        <p:txBody>
          <a:bodyPr/>
          <a:lstStyle/>
          <a:p>
            <a:pPr>
              <a:lnSpc>
                <a:spcPct val="100000"/>
              </a:lnSpc>
            </a:pPr>
            <a:r>
              <a:rPr lang="en-US"/>
              <a:t>Conceptual Design – </a:t>
            </a:r>
            <a:r>
              <a:rPr lang="en-US" b="0" i="1"/>
              <a:t>Personas</a:t>
            </a:r>
          </a:p>
        </p:txBody>
      </p:sp>
      <p:sp>
        <p:nvSpPr>
          <p:cNvPr id="224259" name="Rectangle 3"/>
          <p:cNvSpPr>
            <a:spLocks noGrp="1" noChangeArrowheads="1"/>
          </p:cNvSpPr>
          <p:nvPr>
            <p:ph idx="1"/>
          </p:nvPr>
        </p:nvSpPr>
        <p:spPr/>
        <p:txBody>
          <a:bodyPr/>
          <a:lstStyle/>
          <a:p>
            <a:pPr>
              <a:lnSpc>
                <a:spcPct val="100000"/>
              </a:lnSpc>
            </a:pPr>
            <a:r>
              <a:rPr lang="en-US" dirty="0"/>
              <a:t>Personas are archetypes of actual users, defined by the user’s goals and attributes.</a:t>
            </a:r>
          </a:p>
          <a:p>
            <a:pPr>
              <a:lnSpc>
                <a:spcPct val="100000"/>
              </a:lnSpc>
              <a:buFontTx/>
              <a:buNone/>
            </a:pPr>
            <a:endParaRPr lang="en-US" dirty="0"/>
          </a:p>
          <a:p>
            <a:pPr>
              <a:lnSpc>
                <a:spcPct val="100000"/>
              </a:lnSpc>
              <a:buFontTx/>
              <a:buNone/>
            </a:pPr>
            <a:r>
              <a:rPr lang="en-US" dirty="0"/>
              <a:t>“Personas are derived from patterns observed during interviews with and observations of users and potential user (and sometimes customers) of a product” </a:t>
            </a:r>
          </a:p>
          <a:p>
            <a:pPr>
              <a:lnSpc>
                <a:spcPct val="100000"/>
              </a:lnSpc>
              <a:buFontTx/>
              <a:buNone/>
            </a:pPr>
            <a:r>
              <a:rPr lang="en-US" sz="2400" dirty="0"/>
              <a:t>(Cooper &amp; </a:t>
            </a:r>
            <a:r>
              <a:rPr lang="en-US" sz="2400" dirty="0" err="1"/>
              <a:t>Reimann</a:t>
            </a:r>
            <a:r>
              <a:rPr lang="en-US" sz="2400" dirty="0"/>
              <a:t>, 2003, 67</a:t>
            </a:r>
            <a:r>
              <a:rPr lang="en-US" sz="2400" dirty="0" smtClean="0"/>
              <a:t>)</a:t>
            </a:r>
            <a:endParaRPr lang="en-US" sz="2400" dirty="0"/>
          </a:p>
          <a:p>
            <a:pPr>
              <a:lnSpc>
                <a:spcPct val="100000"/>
              </a:lnSpc>
              <a:buFontTx/>
              <a:buNone/>
            </a:pPr>
            <a:endParaRPr lang="en-US" sz="2400" dirty="0" smtClean="0"/>
          </a:p>
          <a:p>
            <a:pPr>
              <a:lnSpc>
                <a:spcPct val="100000"/>
              </a:lnSpc>
              <a:buFontTx/>
              <a:buNone/>
            </a:pPr>
            <a:endParaRPr lang="en-US" sz="2400" dirty="0"/>
          </a:p>
        </p:txBody>
      </p:sp>
      <p:sp>
        <p:nvSpPr>
          <p:cNvPr id="4" name="Slide Number Placeholder 3"/>
          <p:cNvSpPr>
            <a:spLocks noGrp="1"/>
          </p:cNvSpPr>
          <p:nvPr>
            <p:ph type="sldNum" sz="quarter" idx="4294967295"/>
          </p:nvPr>
        </p:nvSpPr>
        <p:spPr>
          <a:xfrm>
            <a:off x="6444676" y="6041363"/>
            <a:ext cx="512638" cy="365125"/>
          </a:xfrm>
          <a:prstGeom prst="rect">
            <a:avLst/>
          </a:prstGeom>
        </p:spPr>
        <p:txBody>
          <a:bodyPr/>
          <a:lstStyle/>
          <a:p>
            <a:r>
              <a:rPr lang="en-US"/>
              <a:t>1-</a:t>
            </a:r>
            <a:fld id="{5BAE49B1-515B-45C3-8D08-A9254B609343}" type="slidenum">
              <a:rPr lang="en-US"/>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ChangeArrowheads="1"/>
          </p:cNvSpPr>
          <p:nvPr>
            <p:ph type="title"/>
          </p:nvPr>
        </p:nvSpPr>
        <p:spPr/>
        <p:txBody>
          <a:bodyPr/>
          <a:lstStyle/>
          <a:p>
            <a:pPr>
              <a:lnSpc>
                <a:spcPct val="100000"/>
              </a:lnSpc>
            </a:pPr>
            <a:r>
              <a:rPr lang="en-US"/>
              <a:t>Conceptual Design – </a:t>
            </a:r>
            <a:r>
              <a:rPr lang="en-US" b="0" i="1"/>
              <a:t>Personas</a:t>
            </a:r>
          </a:p>
        </p:txBody>
      </p:sp>
      <p:sp>
        <p:nvSpPr>
          <p:cNvPr id="225283" name="Rectangle 3"/>
          <p:cNvSpPr>
            <a:spLocks noGrp="1" noChangeArrowheads="1"/>
          </p:cNvSpPr>
          <p:nvPr>
            <p:ph idx="1"/>
          </p:nvPr>
        </p:nvSpPr>
        <p:spPr/>
        <p:txBody>
          <a:bodyPr>
            <a:normAutofit fontScale="70000" lnSpcReduction="20000"/>
          </a:bodyPr>
          <a:lstStyle/>
          <a:p>
            <a:pPr>
              <a:lnSpc>
                <a:spcPct val="120000"/>
              </a:lnSpc>
            </a:pPr>
            <a:r>
              <a:rPr lang="en-US" sz="2800" dirty="0" smtClean="0"/>
              <a:t>Expected to have:</a:t>
            </a:r>
          </a:p>
          <a:p>
            <a:pPr lvl="1">
              <a:lnSpc>
                <a:spcPct val="120000"/>
              </a:lnSpc>
            </a:pPr>
            <a:r>
              <a:rPr lang="en-US" sz="2400" dirty="0" smtClean="0"/>
              <a:t>A name (and preferably a photo!)</a:t>
            </a:r>
          </a:p>
          <a:p>
            <a:pPr lvl="1">
              <a:lnSpc>
                <a:spcPct val="120000"/>
              </a:lnSpc>
            </a:pPr>
            <a:r>
              <a:rPr lang="en-US" sz="2400" dirty="0" smtClean="0"/>
              <a:t>Goals and motivating forces</a:t>
            </a:r>
          </a:p>
          <a:p>
            <a:pPr lvl="1">
              <a:lnSpc>
                <a:spcPct val="120000"/>
              </a:lnSpc>
            </a:pPr>
            <a:r>
              <a:rPr lang="en-US" sz="2400" dirty="0" err="1" smtClean="0"/>
              <a:t>Behaviours</a:t>
            </a:r>
            <a:r>
              <a:rPr lang="en-US" sz="2400" dirty="0" smtClean="0"/>
              <a:t> and a personality</a:t>
            </a:r>
          </a:p>
          <a:p>
            <a:pPr lvl="1">
              <a:lnSpc>
                <a:spcPct val="120000"/>
              </a:lnSpc>
            </a:pPr>
            <a:r>
              <a:rPr lang="en-US" sz="2400" dirty="0" smtClean="0"/>
              <a:t>Any relevant background</a:t>
            </a:r>
          </a:p>
          <a:p>
            <a:pPr lvl="2">
              <a:lnSpc>
                <a:spcPct val="120000"/>
              </a:lnSpc>
            </a:pPr>
            <a:r>
              <a:rPr lang="en-US" sz="2000" dirty="0" smtClean="0"/>
              <a:t>E.g. their past experience with other software (and how they felt about it!)</a:t>
            </a:r>
            <a:endParaRPr lang="en-US" sz="2400" dirty="0"/>
          </a:p>
          <a:p>
            <a:pPr>
              <a:lnSpc>
                <a:spcPct val="120000"/>
              </a:lnSpc>
            </a:pPr>
            <a:r>
              <a:rPr lang="en-US" sz="2800" dirty="0" smtClean="0"/>
              <a:t>They should be a ‘3-dimensional’ person that can serve as a reference</a:t>
            </a:r>
          </a:p>
          <a:p>
            <a:pPr lvl="1">
              <a:lnSpc>
                <a:spcPct val="120000"/>
              </a:lnSpc>
            </a:pPr>
            <a:r>
              <a:rPr lang="en-US" sz="2400" dirty="0" smtClean="0"/>
              <a:t>“Will this design work for Tim?”</a:t>
            </a:r>
            <a:endParaRPr lang="en-US" sz="2400" dirty="0"/>
          </a:p>
        </p:txBody>
      </p:sp>
      <p:sp>
        <p:nvSpPr>
          <p:cNvPr id="4" name="Slide Number Placeholder 3"/>
          <p:cNvSpPr>
            <a:spLocks noGrp="1"/>
          </p:cNvSpPr>
          <p:nvPr>
            <p:ph type="sldNum" sz="quarter" idx="4294967295"/>
          </p:nvPr>
        </p:nvSpPr>
        <p:spPr>
          <a:xfrm>
            <a:off x="6444676" y="6041363"/>
            <a:ext cx="512638" cy="365125"/>
          </a:xfrm>
          <a:prstGeom prst="rect">
            <a:avLst/>
          </a:prstGeom>
        </p:spPr>
        <p:txBody>
          <a:bodyPr/>
          <a:lstStyle/>
          <a:p>
            <a:r>
              <a:rPr lang="en-US"/>
              <a:t>1-</a:t>
            </a:r>
            <a:fld id="{5A03F33C-C3EA-4411-9B17-EE3C3715B08D}" type="slidenum">
              <a:rPr lang="en-US"/>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Grp="1" noChangeArrowheads="1"/>
          </p:cNvSpPr>
          <p:nvPr>
            <p:ph type="title"/>
          </p:nvPr>
        </p:nvSpPr>
        <p:spPr/>
        <p:txBody>
          <a:bodyPr/>
          <a:lstStyle/>
          <a:p>
            <a:pPr>
              <a:lnSpc>
                <a:spcPct val="100000"/>
              </a:lnSpc>
            </a:pPr>
            <a:r>
              <a:rPr lang="en-US"/>
              <a:t>Conceptual Design – </a:t>
            </a:r>
            <a:r>
              <a:rPr lang="en-US" b="0" i="1"/>
              <a:t>Personas</a:t>
            </a:r>
          </a:p>
        </p:txBody>
      </p:sp>
      <p:sp>
        <p:nvSpPr>
          <p:cNvPr id="226307" name="Rectangle 3"/>
          <p:cNvSpPr>
            <a:spLocks noGrp="1" noChangeArrowheads="1"/>
          </p:cNvSpPr>
          <p:nvPr>
            <p:ph idx="1"/>
          </p:nvPr>
        </p:nvSpPr>
        <p:spPr/>
        <p:txBody>
          <a:bodyPr>
            <a:normAutofit fontScale="62500" lnSpcReduction="20000"/>
          </a:bodyPr>
          <a:lstStyle/>
          <a:p>
            <a:pPr marL="0" indent="1588">
              <a:lnSpc>
                <a:spcPct val="120000"/>
              </a:lnSpc>
            </a:pPr>
            <a:endParaRPr lang="en-US" dirty="0"/>
          </a:p>
          <a:p>
            <a:pPr marL="0" indent="1588">
              <a:lnSpc>
                <a:spcPct val="120000"/>
              </a:lnSpc>
              <a:buFontTx/>
              <a:buNone/>
            </a:pPr>
            <a:r>
              <a:rPr lang="en-US" sz="2800" dirty="0"/>
              <a:t>Personas should be a </a:t>
            </a:r>
            <a:r>
              <a:rPr lang="en-US" sz="2800" dirty="0" smtClean="0"/>
              <a:t>reflection </a:t>
            </a:r>
            <a:r>
              <a:rPr lang="en-US" sz="2800" dirty="0"/>
              <a:t>of the information derived from the </a:t>
            </a:r>
            <a:r>
              <a:rPr lang="en-US" sz="2800" dirty="0" smtClean="0"/>
              <a:t>data collection activities</a:t>
            </a:r>
            <a:endParaRPr lang="en-US" sz="2800" dirty="0"/>
          </a:p>
          <a:p>
            <a:pPr>
              <a:lnSpc>
                <a:spcPct val="120000"/>
              </a:lnSpc>
            </a:pPr>
            <a:r>
              <a:rPr lang="en-US" sz="2400" dirty="0" smtClean="0"/>
              <a:t>Should be able to point </a:t>
            </a:r>
            <a:r>
              <a:rPr lang="en-US" sz="2400" dirty="0"/>
              <a:t>to a direct one-to-one relation with an observed user </a:t>
            </a:r>
            <a:r>
              <a:rPr lang="en-US" sz="2400" dirty="0" smtClean="0"/>
              <a:t>behavior or </a:t>
            </a:r>
            <a:r>
              <a:rPr lang="en-US" sz="2400" dirty="0" smtClean="0"/>
              <a:t>statement – remember user profiles</a:t>
            </a:r>
            <a:endParaRPr lang="en-US" sz="2400" dirty="0" smtClean="0"/>
          </a:p>
          <a:p>
            <a:pPr lvl="1">
              <a:lnSpc>
                <a:spcPct val="120000"/>
              </a:lnSpc>
            </a:pPr>
            <a:r>
              <a:rPr lang="en-US" sz="2000" dirty="0" smtClean="0"/>
              <a:t>Otherwise, may be erroneous </a:t>
            </a:r>
            <a:r>
              <a:rPr lang="en-US" sz="2000" dirty="0"/>
              <a:t>and will lead to incorrect design </a:t>
            </a:r>
            <a:r>
              <a:rPr lang="en-US" sz="2000" dirty="0" smtClean="0"/>
              <a:t>decisions</a:t>
            </a:r>
          </a:p>
          <a:p>
            <a:pPr>
              <a:lnSpc>
                <a:spcPct val="120000"/>
              </a:lnSpc>
            </a:pPr>
            <a:r>
              <a:rPr lang="en-US" sz="2400" dirty="0" smtClean="0"/>
              <a:t>Yet you have to make them 3-dimensional</a:t>
            </a:r>
          </a:p>
          <a:p>
            <a:pPr lvl="1">
              <a:lnSpc>
                <a:spcPct val="120000"/>
              </a:lnSpc>
            </a:pPr>
            <a:r>
              <a:rPr lang="en-US" sz="2000" dirty="0" smtClean="0"/>
              <a:t>You need to have enough there to inform the design decisions</a:t>
            </a:r>
          </a:p>
          <a:p>
            <a:pPr>
              <a:lnSpc>
                <a:spcPct val="120000"/>
              </a:lnSpc>
            </a:pPr>
            <a:r>
              <a:rPr lang="en-US" sz="2400" dirty="0" smtClean="0"/>
              <a:t>Can be a synthesis of characteristics observed over multiple users/potential users</a:t>
            </a:r>
          </a:p>
          <a:p>
            <a:pPr>
              <a:lnSpc>
                <a:spcPct val="120000"/>
              </a:lnSpc>
            </a:pPr>
            <a:r>
              <a:rPr lang="en-NZ" sz="2400" dirty="0"/>
              <a:t>Remember the user profiles in lecture 3.  The personas should be build from this sort of solid data. </a:t>
            </a:r>
          </a:p>
          <a:p>
            <a:pPr>
              <a:lnSpc>
                <a:spcPct val="120000"/>
              </a:lnSpc>
            </a:pPr>
            <a:endParaRPr lang="en-US" sz="2400" dirty="0"/>
          </a:p>
        </p:txBody>
      </p:sp>
      <p:sp>
        <p:nvSpPr>
          <p:cNvPr id="5" name="Slide Number Placeholder 3"/>
          <p:cNvSpPr>
            <a:spLocks noGrp="1"/>
          </p:cNvSpPr>
          <p:nvPr>
            <p:ph type="sldNum" sz="quarter" idx="4294967295"/>
          </p:nvPr>
        </p:nvSpPr>
        <p:spPr>
          <a:xfrm>
            <a:off x="6444676" y="6041363"/>
            <a:ext cx="512638" cy="365125"/>
          </a:xfrm>
          <a:prstGeom prst="rect">
            <a:avLst/>
          </a:prstGeom>
        </p:spPr>
        <p:txBody>
          <a:bodyPr/>
          <a:lstStyle/>
          <a:p>
            <a:r>
              <a:rPr lang="en-US"/>
              <a:t>1-</a:t>
            </a:r>
            <a:fld id="{FB497EA9-DAB5-4503-B9FD-844423A3F1E4}" type="slidenum">
              <a:rPr lang="en-US"/>
              <a:pPr/>
              <a:t>19</a:t>
            </a:fld>
            <a:endParaRPr lang="en-US"/>
          </a:p>
        </p:txBody>
      </p:sp>
      <p:pic>
        <p:nvPicPr>
          <p:cNvPr id="226308" name="Picture 4" descr="maxim"/>
          <p:cNvPicPr>
            <a:picLocks noChangeAspect="1" noChangeArrowheads="1"/>
          </p:cNvPicPr>
          <p:nvPr/>
        </p:nvPicPr>
        <p:blipFill>
          <a:blip r:embed="rId3" cstate="print"/>
          <a:srcRect/>
          <a:stretch>
            <a:fillRect/>
          </a:stretch>
        </p:blipFill>
        <p:spPr bwMode="auto">
          <a:xfrm>
            <a:off x="304800" y="1828800"/>
            <a:ext cx="7905750" cy="42862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00000"/>
              </a:lnSpc>
            </a:pPr>
            <a:r>
              <a:rPr lang="en-NZ" dirty="0" smtClean="0"/>
              <a:t>Learning objective</a:t>
            </a:r>
            <a:endParaRPr lang="en-NZ" dirty="0"/>
          </a:p>
        </p:txBody>
      </p:sp>
      <p:sp>
        <p:nvSpPr>
          <p:cNvPr id="3" name="Content Placeholder 2"/>
          <p:cNvSpPr>
            <a:spLocks noGrp="1"/>
          </p:cNvSpPr>
          <p:nvPr>
            <p:ph idx="1"/>
          </p:nvPr>
        </p:nvSpPr>
        <p:spPr/>
        <p:txBody>
          <a:bodyPr/>
          <a:lstStyle/>
          <a:p>
            <a:pPr>
              <a:lnSpc>
                <a:spcPct val="100000"/>
              </a:lnSpc>
            </a:pPr>
            <a:r>
              <a:rPr lang="en-NZ" dirty="0" smtClean="0"/>
              <a:t>To appreciate role of Conceptual Design prior to Physical Design</a:t>
            </a:r>
          </a:p>
          <a:p>
            <a:pPr>
              <a:lnSpc>
                <a:spcPct val="100000"/>
              </a:lnSpc>
            </a:pPr>
            <a:r>
              <a:rPr lang="en-NZ" dirty="0" smtClean="0"/>
              <a:t>To be equipped with a set of methods for Conceptual Design</a:t>
            </a:r>
          </a:p>
          <a:p>
            <a:pPr lvl="1">
              <a:lnSpc>
                <a:spcPct val="100000"/>
              </a:lnSpc>
            </a:pPr>
            <a:r>
              <a:rPr lang="en-NZ" dirty="0" smtClean="0"/>
              <a:t>Particularly personas and scenarios</a:t>
            </a:r>
            <a:endParaRPr lang="en-NZ" dirty="0"/>
          </a:p>
        </p:txBody>
      </p:sp>
      <p:sp>
        <p:nvSpPr>
          <p:cNvPr id="4" name="Slide Number Placeholder 3"/>
          <p:cNvSpPr>
            <a:spLocks noGrp="1"/>
          </p:cNvSpPr>
          <p:nvPr>
            <p:ph type="sldNum" sz="quarter" idx="4294967295"/>
          </p:nvPr>
        </p:nvSpPr>
        <p:spPr>
          <a:xfrm>
            <a:off x="6444676" y="6041363"/>
            <a:ext cx="512638" cy="365125"/>
          </a:xfrm>
          <a:prstGeom prst="rect">
            <a:avLst/>
          </a:prstGeom>
        </p:spPr>
        <p:txBody>
          <a:bodyPr/>
          <a:lstStyle/>
          <a:p>
            <a:r>
              <a:rPr lang="en-US" smtClean="0"/>
              <a:t>1-</a:t>
            </a:r>
            <a:fld id="{D742FA92-DD24-425A-BCAD-BB44049928BE}" type="slidenum">
              <a:rPr lang="en-US" smtClean="0"/>
              <a:pPr/>
              <a:t>2</a:t>
            </a:fld>
            <a:endParaRPr lang="en-US"/>
          </a:p>
        </p:txBody>
      </p:sp>
    </p:spTree>
    <p:extLst>
      <p:ext uri="{BB962C8B-B14F-4D97-AF65-F5344CB8AC3E}">
        <p14:creationId xmlns:p14="http://schemas.microsoft.com/office/powerpoint/2010/main" val="31097662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p:txBody>
          <a:bodyPr/>
          <a:lstStyle/>
          <a:p>
            <a:pPr>
              <a:lnSpc>
                <a:spcPct val="100000"/>
              </a:lnSpc>
            </a:pPr>
            <a:r>
              <a:rPr lang="en-US"/>
              <a:t>Conceptual Design – </a:t>
            </a:r>
            <a:r>
              <a:rPr lang="en-US" b="0" i="1"/>
              <a:t>Personas</a:t>
            </a:r>
          </a:p>
        </p:txBody>
      </p:sp>
      <p:sp>
        <p:nvSpPr>
          <p:cNvPr id="227331" name="Rectangle 3"/>
          <p:cNvSpPr>
            <a:spLocks noGrp="1" noChangeArrowheads="1"/>
          </p:cNvSpPr>
          <p:nvPr>
            <p:ph idx="1"/>
          </p:nvPr>
        </p:nvSpPr>
        <p:spPr/>
        <p:txBody>
          <a:bodyPr>
            <a:normAutofit fontScale="55000" lnSpcReduction="20000"/>
          </a:bodyPr>
          <a:lstStyle/>
          <a:p>
            <a:pPr marL="225425" indent="-225425">
              <a:lnSpc>
                <a:spcPct val="120000"/>
              </a:lnSpc>
            </a:pPr>
            <a:r>
              <a:rPr lang="en-US" sz="2900" dirty="0"/>
              <a:t>Advantages of personas:</a:t>
            </a:r>
          </a:p>
          <a:p>
            <a:pPr marL="801688" lvl="1" indent="-342900">
              <a:lnSpc>
                <a:spcPct val="120000"/>
              </a:lnSpc>
            </a:pPr>
            <a:r>
              <a:rPr lang="en-US" sz="2200" dirty="0"/>
              <a:t>They are quick and easy to create.</a:t>
            </a:r>
          </a:p>
          <a:p>
            <a:pPr marL="801688" lvl="1" indent="-342900">
              <a:lnSpc>
                <a:spcPct val="120000"/>
              </a:lnSpc>
            </a:pPr>
            <a:r>
              <a:rPr lang="en-US" sz="2200" dirty="0"/>
              <a:t>They provide a consistent model for all team members.</a:t>
            </a:r>
          </a:p>
          <a:p>
            <a:pPr marL="801688" lvl="1" indent="-342900">
              <a:lnSpc>
                <a:spcPct val="120000"/>
              </a:lnSpc>
            </a:pPr>
            <a:r>
              <a:rPr lang="en-US" sz="2200" dirty="0"/>
              <a:t>They are easy to use with other design methods.</a:t>
            </a:r>
          </a:p>
          <a:p>
            <a:pPr marL="801688" lvl="1" indent="-342900">
              <a:lnSpc>
                <a:spcPct val="120000"/>
              </a:lnSpc>
            </a:pPr>
            <a:r>
              <a:rPr lang="en-US" sz="2200" dirty="0"/>
              <a:t>They make the user “real” in the mind of the designer.</a:t>
            </a:r>
          </a:p>
          <a:p>
            <a:pPr marL="1144588" lvl="2">
              <a:lnSpc>
                <a:spcPct val="120000"/>
              </a:lnSpc>
            </a:pPr>
            <a:r>
              <a:rPr lang="en-US" sz="2000" dirty="0" smtClean="0"/>
              <a:t>i.e. a basis for our ‘empathy’ as designers</a:t>
            </a:r>
            <a:endParaRPr lang="en-US" sz="2000" dirty="0"/>
          </a:p>
          <a:p>
            <a:pPr marL="225425" indent="-225425">
              <a:lnSpc>
                <a:spcPct val="120000"/>
              </a:lnSpc>
            </a:pPr>
            <a:r>
              <a:rPr lang="en-US" sz="2900" dirty="0"/>
              <a:t>Disadvantages of personas:</a:t>
            </a:r>
          </a:p>
          <a:p>
            <a:pPr marL="744538" lvl="1">
              <a:lnSpc>
                <a:spcPct val="120000"/>
              </a:lnSpc>
            </a:pPr>
            <a:r>
              <a:rPr lang="en-US" sz="2300" dirty="0"/>
              <a:t>They can be difficult to create if the target audience is </a:t>
            </a:r>
            <a:r>
              <a:rPr lang="en-US" sz="2300" dirty="0" smtClean="0"/>
              <a:t>international (or just diverse in whatever way)</a:t>
            </a:r>
            <a:endParaRPr lang="en-US" sz="2300" dirty="0"/>
          </a:p>
          <a:p>
            <a:pPr marL="744538" lvl="1">
              <a:lnSpc>
                <a:spcPct val="120000"/>
              </a:lnSpc>
            </a:pPr>
            <a:r>
              <a:rPr lang="en-US" sz="2300" dirty="0"/>
              <a:t>Having too many personas will make the work difficult</a:t>
            </a:r>
            <a:r>
              <a:rPr lang="en-US" sz="2300" dirty="0" smtClean="0"/>
              <a:t>.</a:t>
            </a:r>
          </a:p>
          <a:p>
            <a:pPr marL="1144588" lvl="2">
              <a:lnSpc>
                <a:spcPct val="120000"/>
              </a:lnSpc>
            </a:pPr>
            <a:r>
              <a:rPr lang="en-US" sz="2100" dirty="0"/>
              <a:t>6-8 is usual </a:t>
            </a:r>
          </a:p>
          <a:p>
            <a:pPr marL="744538" lvl="1">
              <a:lnSpc>
                <a:spcPct val="120000"/>
              </a:lnSpc>
            </a:pPr>
            <a:r>
              <a:rPr lang="en-US" sz="2300" dirty="0"/>
              <a:t>There is a risk of incorporating unsupported designer assumptions.</a:t>
            </a:r>
          </a:p>
        </p:txBody>
      </p:sp>
      <p:sp>
        <p:nvSpPr>
          <p:cNvPr id="4" name="Slide Number Placeholder 3"/>
          <p:cNvSpPr>
            <a:spLocks noGrp="1"/>
          </p:cNvSpPr>
          <p:nvPr>
            <p:ph type="sldNum" sz="quarter" idx="4294967295"/>
          </p:nvPr>
        </p:nvSpPr>
        <p:spPr>
          <a:xfrm>
            <a:off x="6444676" y="6041363"/>
            <a:ext cx="512638" cy="365125"/>
          </a:xfrm>
          <a:prstGeom prst="rect">
            <a:avLst/>
          </a:prstGeom>
        </p:spPr>
        <p:txBody>
          <a:bodyPr/>
          <a:lstStyle/>
          <a:p>
            <a:r>
              <a:rPr lang="en-US"/>
              <a:t>1-</a:t>
            </a:r>
            <a:fld id="{CA040DFF-8786-45D9-A23F-F18FB11E7758}" type="slidenum">
              <a:rPr lang="en-US"/>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28600" y="6477000"/>
            <a:ext cx="5257800" cy="338554"/>
          </a:xfrm>
          <a:prstGeom prst="rect">
            <a:avLst/>
          </a:prstGeom>
          <a:solidFill>
            <a:schemeClr val="accent3"/>
          </a:solidFill>
        </p:spPr>
        <p:txBody>
          <a:bodyPr wrap="square" rtlCol="0">
            <a:spAutoFit/>
          </a:bodyPr>
          <a:lstStyle/>
          <a:p>
            <a:endParaRPr lang="en-NZ" dirty="0"/>
          </a:p>
        </p:txBody>
      </p:sp>
      <p:sp>
        <p:nvSpPr>
          <p:cNvPr id="2" name="Title 1"/>
          <p:cNvSpPr>
            <a:spLocks noGrp="1"/>
          </p:cNvSpPr>
          <p:nvPr>
            <p:ph type="title"/>
          </p:nvPr>
        </p:nvSpPr>
        <p:spPr>
          <a:xfrm>
            <a:off x="533400" y="228600"/>
            <a:ext cx="8610600" cy="992187"/>
          </a:xfrm>
        </p:spPr>
        <p:txBody>
          <a:bodyPr>
            <a:normAutofit/>
          </a:bodyPr>
          <a:lstStyle/>
          <a:p>
            <a:pPr algn="r">
              <a:lnSpc>
                <a:spcPct val="100000"/>
              </a:lnSpc>
            </a:pPr>
            <a:r>
              <a:rPr lang="en-US" sz="3600" b="1" dirty="0" smtClean="0">
                <a:solidFill>
                  <a:srgbClr val="0033CC"/>
                </a:solidFill>
              </a:rPr>
              <a:t>Persona example</a:t>
            </a:r>
            <a:endParaRPr lang="en-US" sz="3600" b="1" dirty="0">
              <a:solidFill>
                <a:srgbClr val="0033CC"/>
              </a:solidFill>
            </a:endParaRPr>
          </a:p>
        </p:txBody>
      </p:sp>
      <p:pic>
        <p:nvPicPr>
          <p:cNvPr id="5" name="Content Placeholder 4" descr="personasample2-p1.jpg"/>
          <p:cNvPicPr>
            <a:picLocks noGrp="1" noChangeAspect="1"/>
          </p:cNvPicPr>
          <p:nvPr>
            <p:ph idx="1"/>
          </p:nvPr>
        </p:nvPicPr>
        <p:blipFill>
          <a:blip r:embed="rId3" cstate="print"/>
          <a:stretch>
            <a:fillRect/>
          </a:stretch>
        </p:blipFill>
        <p:spPr>
          <a:xfrm>
            <a:off x="0" y="0"/>
            <a:ext cx="5334000" cy="6858000"/>
          </a:xfrm>
        </p:spPr>
      </p:pic>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pPr>
              <a:defRPr/>
            </a:pPr>
            <a:fld id="{B30F74E6-9A8B-494C-98F5-B66B12BC748A}" type="slidenum">
              <a:rPr lang="en-US" smtClean="0"/>
              <a:pPr>
                <a:defRPr/>
              </a:pPr>
              <a:t>21</a:t>
            </a:fld>
            <a:endParaRPr lang="en-US" dirty="0"/>
          </a:p>
        </p:txBody>
      </p:sp>
      <p:sp>
        <p:nvSpPr>
          <p:cNvPr id="6" name="TextBox 5"/>
          <p:cNvSpPr txBox="1"/>
          <p:nvPr/>
        </p:nvSpPr>
        <p:spPr>
          <a:xfrm>
            <a:off x="5148064" y="6581001"/>
            <a:ext cx="1830886" cy="276999"/>
          </a:xfrm>
          <a:prstGeom prst="rect">
            <a:avLst/>
          </a:prstGeom>
          <a:noFill/>
        </p:spPr>
        <p:txBody>
          <a:bodyPr wrap="none" rtlCol="0">
            <a:spAutoFit/>
          </a:bodyPr>
          <a:lstStyle/>
          <a:p>
            <a:r>
              <a:rPr lang="en-US" sz="1200" dirty="0" smtClean="0">
                <a:solidFill>
                  <a:schemeClr val="tx1">
                    <a:lumMod val="50000"/>
                    <a:lumOff val="50000"/>
                  </a:schemeClr>
                </a:solidFill>
              </a:rPr>
              <a:t>© http://chopsticker.com/</a:t>
            </a:r>
            <a:endParaRPr lang="en-US" sz="1200" dirty="0">
              <a:solidFill>
                <a:schemeClr val="tx1">
                  <a:lumMod val="50000"/>
                  <a:lumOff val="50000"/>
                </a:schemeClr>
              </a:solidFill>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28600" y="6477000"/>
            <a:ext cx="5257800" cy="338554"/>
          </a:xfrm>
          <a:prstGeom prst="rect">
            <a:avLst/>
          </a:prstGeom>
          <a:solidFill>
            <a:schemeClr val="accent3"/>
          </a:solidFill>
        </p:spPr>
        <p:txBody>
          <a:bodyPr wrap="square" rtlCol="0">
            <a:spAutoFit/>
          </a:bodyPr>
          <a:lstStyle/>
          <a:p>
            <a:endParaRPr lang="en-NZ" dirty="0"/>
          </a:p>
        </p:txBody>
      </p:sp>
      <p:sp>
        <p:nvSpPr>
          <p:cNvPr id="2" name="Title 1"/>
          <p:cNvSpPr>
            <a:spLocks noGrp="1"/>
          </p:cNvSpPr>
          <p:nvPr>
            <p:ph type="title"/>
          </p:nvPr>
        </p:nvSpPr>
        <p:spPr>
          <a:xfrm>
            <a:off x="533400" y="304800"/>
            <a:ext cx="8610600" cy="992187"/>
          </a:xfrm>
        </p:spPr>
        <p:txBody>
          <a:bodyPr>
            <a:normAutofit/>
          </a:bodyPr>
          <a:lstStyle/>
          <a:p>
            <a:pPr algn="r">
              <a:lnSpc>
                <a:spcPct val="100000"/>
              </a:lnSpc>
            </a:pPr>
            <a:r>
              <a:rPr lang="en-US" sz="3600" b="1" dirty="0" smtClean="0">
                <a:solidFill>
                  <a:srgbClr val="0033CC"/>
                </a:solidFill>
              </a:rPr>
              <a:t>Persona example</a:t>
            </a:r>
            <a:endParaRPr lang="en-US" sz="3600" b="1" dirty="0">
              <a:solidFill>
                <a:srgbClr val="0033CC"/>
              </a:solidFill>
            </a:endParaRPr>
          </a:p>
        </p:txBody>
      </p:sp>
      <p:pic>
        <p:nvPicPr>
          <p:cNvPr id="8" name="Content Placeholder 7" descr="personasample2-p2a.jpg"/>
          <p:cNvPicPr>
            <a:picLocks noGrp="1" noChangeAspect="1"/>
          </p:cNvPicPr>
          <p:nvPr>
            <p:ph idx="1"/>
          </p:nvPr>
        </p:nvPicPr>
        <p:blipFill>
          <a:blip r:embed="rId3" cstate="print"/>
          <a:stretch>
            <a:fillRect/>
          </a:stretch>
        </p:blipFill>
        <p:spPr>
          <a:xfrm>
            <a:off x="0" y="0"/>
            <a:ext cx="5257800" cy="6858000"/>
          </a:xfrm>
        </p:spPr>
      </p:pic>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pPr>
              <a:defRPr/>
            </a:pPr>
            <a:fld id="{B30F74E6-9A8B-494C-98F5-B66B12BC748A}" type="slidenum">
              <a:rPr lang="en-US" smtClean="0"/>
              <a:pPr>
                <a:defRPr/>
              </a:pPr>
              <a:t>22</a:t>
            </a:fld>
            <a:endParaRPr lang="en-US" dirty="0"/>
          </a:p>
        </p:txBody>
      </p:sp>
      <p:sp>
        <p:nvSpPr>
          <p:cNvPr id="6" name="TextBox 5"/>
          <p:cNvSpPr txBox="1"/>
          <p:nvPr/>
        </p:nvSpPr>
        <p:spPr>
          <a:xfrm>
            <a:off x="5148064" y="6581001"/>
            <a:ext cx="1830886" cy="276999"/>
          </a:xfrm>
          <a:prstGeom prst="rect">
            <a:avLst/>
          </a:prstGeom>
          <a:noFill/>
        </p:spPr>
        <p:txBody>
          <a:bodyPr wrap="none" rtlCol="0">
            <a:spAutoFit/>
          </a:bodyPr>
          <a:lstStyle/>
          <a:p>
            <a:r>
              <a:rPr lang="en-US" sz="1200" dirty="0" smtClean="0">
                <a:solidFill>
                  <a:schemeClr val="tx1">
                    <a:lumMod val="50000"/>
                    <a:lumOff val="50000"/>
                  </a:schemeClr>
                </a:solidFill>
              </a:rPr>
              <a:t>© http://chopsticker.com/</a:t>
            </a:r>
            <a:endParaRPr lang="en-US" sz="1200" dirty="0">
              <a:solidFill>
                <a:schemeClr val="tx1">
                  <a:lumMod val="50000"/>
                  <a:lumOff val="50000"/>
                </a:schemeClr>
              </a:solidFill>
            </a:endParaRP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p:cNvSpPr>
            <a:spLocks noGrp="1" noChangeArrowheads="1"/>
          </p:cNvSpPr>
          <p:nvPr>
            <p:ph type="title"/>
          </p:nvPr>
        </p:nvSpPr>
        <p:spPr/>
        <p:txBody>
          <a:bodyPr>
            <a:normAutofit fontScale="90000"/>
          </a:bodyPr>
          <a:lstStyle/>
          <a:p>
            <a:pPr>
              <a:lnSpc>
                <a:spcPct val="100000"/>
              </a:lnSpc>
            </a:pPr>
            <a:r>
              <a:rPr lang="en-US" sz="2800"/>
              <a:t>Conceptual Design – </a:t>
            </a:r>
            <a:r>
              <a:rPr lang="en-US" sz="2800" b="0"/>
              <a:t>Scenarios, Flowcharts, and Cognitive Walkthroughs</a:t>
            </a:r>
          </a:p>
        </p:txBody>
      </p:sp>
      <p:sp>
        <p:nvSpPr>
          <p:cNvPr id="228355" name="Rectangle 3"/>
          <p:cNvSpPr>
            <a:spLocks noGrp="1" noChangeArrowheads="1"/>
          </p:cNvSpPr>
          <p:nvPr>
            <p:ph idx="1"/>
          </p:nvPr>
        </p:nvSpPr>
        <p:spPr/>
        <p:txBody>
          <a:bodyPr>
            <a:normAutofit fontScale="70000" lnSpcReduction="20000"/>
          </a:bodyPr>
          <a:lstStyle/>
          <a:p>
            <a:pPr marL="225425" indent="-225425">
              <a:lnSpc>
                <a:spcPct val="120000"/>
              </a:lnSpc>
            </a:pPr>
            <a:r>
              <a:rPr lang="en-US" sz="2900" dirty="0"/>
              <a:t>Scenarios</a:t>
            </a:r>
          </a:p>
          <a:p>
            <a:pPr marL="744538" lvl="1">
              <a:lnSpc>
                <a:spcPct val="120000"/>
              </a:lnSpc>
            </a:pPr>
            <a:r>
              <a:rPr lang="en-US" sz="2400" dirty="0"/>
              <a:t>A description </a:t>
            </a:r>
            <a:r>
              <a:rPr lang="en-US" sz="2400" dirty="0" smtClean="0"/>
              <a:t>in ‘plain English’ of </a:t>
            </a:r>
            <a:r>
              <a:rPr lang="en-US" sz="2400" dirty="0"/>
              <a:t>a typical task</a:t>
            </a:r>
          </a:p>
          <a:p>
            <a:pPr marL="744538" lvl="1">
              <a:lnSpc>
                <a:spcPct val="120000"/>
              </a:lnSpc>
            </a:pPr>
            <a:r>
              <a:rPr lang="en-US" sz="2400" dirty="0"/>
              <a:t>It describes </a:t>
            </a:r>
          </a:p>
          <a:p>
            <a:pPr lvl="2">
              <a:lnSpc>
                <a:spcPct val="120000"/>
              </a:lnSpc>
            </a:pPr>
            <a:r>
              <a:rPr lang="en-US" sz="2000" dirty="0"/>
              <a:t>The basic goal </a:t>
            </a:r>
          </a:p>
          <a:p>
            <a:pPr lvl="2">
              <a:lnSpc>
                <a:spcPct val="120000"/>
              </a:lnSpc>
            </a:pPr>
            <a:r>
              <a:rPr lang="en-US" sz="2000" dirty="0"/>
              <a:t>The conditions that exist at the beginning of the task</a:t>
            </a:r>
          </a:p>
          <a:p>
            <a:pPr lvl="2">
              <a:lnSpc>
                <a:spcPct val="120000"/>
              </a:lnSpc>
            </a:pPr>
            <a:r>
              <a:rPr lang="en-US" sz="2000" dirty="0"/>
              <a:t>The activities in which the persona will engage</a:t>
            </a:r>
          </a:p>
          <a:p>
            <a:pPr lvl="2">
              <a:lnSpc>
                <a:spcPct val="120000"/>
              </a:lnSpc>
            </a:pPr>
            <a:r>
              <a:rPr lang="en-US" sz="2000" dirty="0"/>
              <a:t>The outcomes of those activities</a:t>
            </a:r>
          </a:p>
          <a:p>
            <a:pPr marL="225425" indent="-225425">
              <a:lnSpc>
                <a:spcPct val="120000"/>
              </a:lnSpc>
            </a:pPr>
            <a:endParaRPr lang="en-US" sz="2800" dirty="0"/>
          </a:p>
          <a:p>
            <a:pPr marL="225425" indent="-225425">
              <a:lnSpc>
                <a:spcPct val="120000"/>
              </a:lnSpc>
            </a:pPr>
            <a:endParaRPr lang="en-US" sz="2800" dirty="0"/>
          </a:p>
          <a:p>
            <a:pPr marL="225425" indent="-225425">
              <a:lnSpc>
                <a:spcPct val="120000"/>
              </a:lnSpc>
              <a:buFontTx/>
              <a:buNone/>
            </a:pPr>
            <a:r>
              <a:rPr lang="en-US" sz="2800" dirty="0"/>
              <a:t>Scenarios afford a rich picture of the user’s tasks</a:t>
            </a:r>
          </a:p>
        </p:txBody>
      </p:sp>
      <p:sp>
        <p:nvSpPr>
          <p:cNvPr id="5" name="Slide Number Placeholder 3"/>
          <p:cNvSpPr>
            <a:spLocks noGrp="1"/>
          </p:cNvSpPr>
          <p:nvPr>
            <p:ph type="sldNum" sz="quarter" idx="4294967295"/>
          </p:nvPr>
        </p:nvSpPr>
        <p:spPr>
          <a:xfrm>
            <a:off x="6444676" y="6041363"/>
            <a:ext cx="512638" cy="365125"/>
          </a:xfrm>
          <a:prstGeom prst="rect">
            <a:avLst/>
          </a:prstGeom>
        </p:spPr>
        <p:txBody>
          <a:bodyPr/>
          <a:lstStyle/>
          <a:p>
            <a:r>
              <a:rPr lang="en-US"/>
              <a:t>1-</a:t>
            </a:r>
            <a:fld id="{C34A0EBD-F8AC-414E-B0E2-EC58D0BA8C9C}" type="slidenum">
              <a:rPr lang="en-US"/>
              <a:pPr/>
              <a:t>23</a:t>
            </a:fld>
            <a:endParaRPr lang="en-US"/>
          </a:p>
        </p:txBody>
      </p:sp>
      <p:pic>
        <p:nvPicPr>
          <p:cNvPr id="228356" name="Picture 4" descr="maxim"/>
          <p:cNvPicPr>
            <a:picLocks noChangeAspect="1" noChangeArrowheads="1"/>
          </p:cNvPicPr>
          <p:nvPr/>
        </p:nvPicPr>
        <p:blipFill>
          <a:blip r:embed="rId3" cstate="print"/>
          <a:srcRect/>
          <a:stretch>
            <a:fillRect/>
          </a:stretch>
        </p:blipFill>
        <p:spPr bwMode="auto">
          <a:xfrm>
            <a:off x="228600" y="4724400"/>
            <a:ext cx="7905750" cy="428625"/>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ct val="100000"/>
              </a:lnSpc>
            </a:pPr>
            <a:r>
              <a:rPr lang="en-US" sz="3600" b="1" dirty="0" smtClean="0">
                <a:solidFill>
                  <a:srgbClr val="0033CC"/>
                </a:solidFill>
              </a:rPr>
              <a:t>Scenario example</a:t>
            </a:r>
            <a:endParaRPr lang="en-US" sz="3600" b="1" dirty="0">
              <a:solidFill>
                <a:srgbClr val="0033CC"/>
              </a:solidFill>
            </a:endParaRPr>
          </a:p>
        </p:txBody>
      </p:sp>
      <p:sp>
        <p:nvSpPr>
          <p:cNvPr id="7" name="Content Placeholder 6"/>
          <p:cNvSpPr>
            <a:spLocks noGrp="1"/>
          </p:cNvSpPr>
          <p:nvPr>
            <p:ph idx="1"/>
          </p:nvPr>
        </p:nvSpPr>
        <p:spPr>
          <a:xfrm>
            <a:off x="457200" y="1600200"/>
            <a:ext cx="8229600" cy="4925144"/>
          </a:xfrm>
        </p:spPr>
        <p:txBody>
          <a:bodyPr>
            <a:normAutofit fontScale="92500" lnSpcReduction="20000"/>
          </a:bodyPr>
          <a:lstStyle/>
          <a:p>
            <a:pPr>
              <a:lnSpc>
                <a:spcPct val="110000"/>
              </a:lnSpc>
              <a:buNone/>
            </a:pPr>
            <a:r>
              <a:rPr lang="en-US" dirty="0" smtClean="0"/>
              <a:t>Accessing Design Files from a remote server</a:t>
            </a:r>
          </a:p>
          <a:p>
            <a:pPr>
              <a:lnSpc>
                <a:spcPct val="110000"/>
              </a:lnSpc>
              <a:buNone/>
            </a:pPr>
            <a:r>
              <a:rPr lang="en-US" sz="1800" b="1" dirty="0" smtClean="0"/>
              <a:t>PACT Analysis</a:t>
            </a:r>
          </a:p>
          <a:p>
            <a:pPr>
              <a:lnSpc>
                <a:spcPct val="110000"/>
              </a:lnSpc>
              <a:buNone/>
            </a:pPr>
            <a:r>
              <a:rPr lang="en-US" sz="1800" dirty="0" smtClean="0"/>
              <a:t>People: Design engineer on a project</a:t>
            </a:r>
          </a:p>
          <a:p>
            <a:pPr>
              <a:lnSpc>
                <a:spcPct val="110000"/>
              </a:lnSpc>
              <a:buNone/>
            </a:pPr>
            <a:r>
              <a:rPr lang="en-US" sz="1800" dirty="0" smtClean="0"/>
              <a:t>Activities: Using the DMS (document management system) to identify released document set for a design part</a:t>
            </a:r>
          </a:p>
          <a:p>
            <a:pPr>
              <a:lnSpc>
                <a:spcPct val="110000"/>
              </a:lnSpc>
              <a:buNone/>
            </a:pPr>
            <a:r>
              <a:rPr lang="en-US" sz="1800" dirty="0" smtClean="0"/>
              <a:t>Context: Remote site work environment, independently managed work activity</a:t>
            </a:r>
          </a:p>
          <a:p>
            <a:pPr>
              <a:lnSpc>
                <a:spcPct val="110000"/>
              </a:lnSpc>
              <a:buNone/>
            </a:pPr>
            <a:r>
              <a:rPr lang="en-US" sz="1800" dirty="0" smtClean="0"/>
              <a:t>Technology: Mobile interface to previous PC-based DMS</a:t>
            </a:r>
          </a:p>
          <a:p>
            <a:pPr>
              <a:lnSpc>
                <a:spcPct val="110000"/>
              </a:lnSpc>
              <a:buNone/>
            </a:pPr>
            <a:r>
              <a:rPr lang="en-US" sz="1800" b="1" dirty="0" smtClean="0"/>
              <a:t>Scenario</a:t>
            </a:r>
          </a:p>
          <a:p>
            <a:pPr>
              <a:lnSpc>
                <a:spcPct val="110000"/>
              </a:lnSpc>
              <a:buNone/>
            </a:pPr>
            <a:r>
              <a:rPr lang="en-US" sz="1800" dirty="0" smtClean="0"/>
              <a:t>Tim Powel [Engineer] is on site discussing construction of ‘Bridge D’ ‘Deck’ with contractors. Doesn’t believe that they have all the documentation and needs to check their set of documents against the master set. Uses mobile device to access DMS and authenticates with the system. Selects project ‘Bridge D’ and design part ‘Deck’. Requests the set of released documents to be identified. Works through the identified set of documents checking document codes, release date, and versions with the contractor. Identifies no anomalies with the contractor’s set and completes programme task.</a:t>
            </a:r>
            <a:endParaRPr lang="en-US" sz="1800" dirty="0"/>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pPr>
              <a:defRPr/>
            </a:pPr>
            <a:fld id="{B30F74E6-9A8B-494C-98F5-B66B12BC748A}" type="slidenum">
              <a:rPr lang="en-US" smtClean="0"/>
              <a:pPr>
                <a:defRPr/>
              </a:pPr>
              <a:t>24</a:t>
            </a:fld>
            <a:endParaRPr lang="en-US" dirty="0"/>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00000"/>
              </a:lnSpc>
            </a:pPr>
            <a:r>
              <a:rPr lang="en-NZ" dirty="0" smtClean="0"/>
              <a:t>Scenario context / limits</a:t>
            </a:r>
            <a:endParaRPr lang="en-NZ" dirty="0"/>
          </a:p>
        </p:txBody>
      </p:sp>
      <p:sp>
        <p:nvSpPr>
          <p:cNvPr id="3" name="Content Placeholder 2"/>
          <p:cNvSpPr>
            <a:spLocks noGrp="1"/>
          </p:cNvSpPr>
          <p:nvPr>
            <p:ph idx="1"/>
          </p:nvPr>
        </p:nvSpPr>
        <p:spPr/>
        <p:txBody>
          <a:bodyPr>
            <a:normAutofit fontScale="55000" lnSpcReduction="20000"/>
          </a:bodyPr>
          <a:lstStyle/>
          <a:p>
            <a:pPr>
              <a:lnSpc>
                <a:spcPct val="120000"/>
              </a:lnSpc>
            </a:pPr>
            <a:r>
              <a:rPr lang="en-NZ" sz="2800" dirty="0" smtClean="0"/>
              <a:t>A scenario should be ‘situated’ with one or more of your personas</a:t>
            </a:r>
          </a:p>
          <a:p>
            <a:pPr lvl="1">
              <a:lnSpc>
                <a:spcPct val="120000"/>
              </a:lnSpc>
            </a:pPr>
            <a:r>
              <a:rPr lang="en-NZ" sz="2400" dirty="0" smtClean="0"/>
              <a:t>You visualise Tim being the end user working through that scenario</a:t>
            </a:r>
          </a:p>
          <a:p>
            <a:pPr lvl="1">
              <a:lnSpc>
                <a:spcPct val="120000"/>
              </a:lnSpc>
            </a:pPr>
            <a:r>
              <a:rPr lang="en-NZ" sz="2400" dirty="0" smtClean="0"/>
              <a:t>How do you interpret the Scenario differently if it starts</a:t>
            </a:r>
          </a:p>
          <a:p>
            <a:pPr lvl="2">
              <a:lnSpc>
                <a:spcPct val="120000"/>
              </a:lnSpc>
            </a:pPr>
            <a:r>
              <a:rPr lang="en-NZ" sz="2000" dirty="0" smtClean="0"/>
              <a:t>‘The engineer’</a:t>
            </a:r>
          </a:p>
          <a:p>
            <a:pPr lvl="2">
              <a:lnSpc>
                <a:spcPct val="120000"/>
              </a:lnSpc>
            </a:pPr>
            <a:r>
              <a:rPr lang="en-NZ" sz="2000" dirty="0" smtClean="0"/>
              <a:t>‘Tim Powel’</a:t>
            </a:r>
          </a:p>
          <a:p>
            <a:pPr>
              <a:lnSpc>
                <a:spcPct val="120000"/>
              </a:lnSpc>
            </a:pPr>
            <a:r>
              <a:rPr lang="en-NZ" sz="2800" dirty="0"/>
              <a:t>The main difference between a use-case and a scenario is that the scenario uses a persona’s name the use-case is abstracted to the role </a:t>
            </a:r>
            <a:r>
              <a:rPr lang="en-NZ" sz="2800" dirty="0" smtClean="0"/>
              <a:t>(e.g. </a:t>
            </a:r>
            <a:r>
              <a:rPr lang="en-NZ" sz="2800" dirty="0"/>
              <a:t>engineer)</a:t>
            </a:r>
          </a:p>
          <a:p>
            <a:pPr>
              <a:lnSpc>
                <a:spcPct val="120000"/>
              </a:lnSpc>
            </a:pPr>
            <a:r>
              <a:rPr lang="en-NZ" sz="2800" dirty="0" smtClean="0"/>
              <a:t>A scenario should specify the interface details as little as possible</a:t>
            </a:r>
          </a:p>
          <a:p>
            <a:pPr lvl="1">
              <a:lnSpc>
                <a:spcPct val="120000"/>
              </a:lnSpc>
            </a:pPr>
            <a:r>
              <a:rPr lang="en-NZ" sz="2400" dirty="0" smtClean="0"/>
              <a:t>They are much more about what’s getting done as compared to </a:t>
            </a:r>
            <a:r>
              <a:rPr lang="en-NZ" sz="2400" i="1" dirty="0" smtClean="0"/>
              <a:t>how</a:t>
            </a:r>
            <a:r>
              <a:rPr lang="en-NZ" sz="2400" dirty="0" smtClean="0"/>
              <a:t> the user is manipulating the system to do it</a:t>
            </a:r>
          </a:p>
          <a:p>
            <a:pPr lvl="1">
              <a:lnSpc>
                <a:spcPct val="120000"/>
              </a:lnSpc>
            </a:pPr>
            <a:r>
              <a:rPr lang="en-NZ" sz="2400" dirty="0" smtClean="0"/>
              <a:t>A good design will be one that makes the scenario’s task activity natural and efficient for our persona</a:t>
            </a:r>
            <a:endParaRPr lang="en-NZ" sz="2400" dirty="0"/>
          </a:p>
        </p:txBody>
      </p:sp>
      <p:sp>
        <p:nvSpPr>
          <p:cNvPr id="4" name="Slide Number Placeholder 3"/>
          <p:cNvSpPr>
            <a:spLocks noGrp="1"/>
          </p:cNvSpPr>
          <p:nvPr>
            <p:ph type="sldNum" sz="quarter" idx="4294967295"/>
          </p:nvPr>
        </p:nvSpPr>
        <p:spPr>
          <a:xfrm>
            <a:off x="6444676" y="6041363"/>
            <a:ext cx="512638" cy="365125"/>
          </a:xfrm>
          <a:prstGeom prst="rect">
            <a:avLst/>
          </a:prstGeom>
        </p:spPr>
        <p:txBody>
          <a:bodyPr/>
          <a:lstStyle/>
          <a:p>
            <a:r>
              <a:rPr lang="en-US" dirty="0" smtClean="0"/>
              <a:t>1-</a:t>
            </a:r>
            <a:fld id="{D742FA92-DD24-425A-BCAD-BB44049928BE}" type="slidenum">
              <a:rPr lang="en-US" smtClean="0"/>
              <a:pPr/>
              <a:t>25</a:t>
            </a:fld>
            <a:endParaRPr lang="en-US" dirty="0"/>
          </a:p>
        </p:txBody>
      </p:sp>
    </p:spTree>
    <p:extLst>
      <p:ext uri="{BB962C8B-B14F-4D97-AF65-F5344CB8AC3E}">
        <p14:creationId xmlns:p14="http://schemas.microsoft.com/office/powerpoint/2010/main" val="9660276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ChangeArrowheads="1"/>
          </p:cNvSpPr>
          <p:nvPr>
            <p:ph type="title"/>
          </p:nvPr>
        </p:nvSpPr>
        <p:spPr/>
        <p:txBody>
          <a:bodyPr>
            <a:normAutofit fontScale="90000"/>
          </a:bodyPr>
          <a:lstStyle/>
          <a:p>
            <a:pPr>
              <a:lnSpc>
                <a:spcPct val="100000"/>
              </a:lnSpc>
            </a:pPr>
            <a:r>
              <a:rPr lang="en-US" sz="2800"/>
              <a:t>Conceptual Design – </a:t>
            </a:r>
            <a:r>
              <a:rPr lang="en-US" sz="2800" b="0"/>
              <a:t>Scenarios, Flowcharts, and Cognitive Walkthroughs</a:t>
            </a:r>
          </a:p>
        </p:txBody>
      </p:sp>
      <p:sp>
        <p:nvSpPr>
          <p:cNvPr id="229379" name="Rectangle 3"/>
          <p:cNvSpPr>
            <a:spLocks noGrp="1" noChangeArrowheads="1"/>
          </p:cNvSpPr>
          <p:nvPr>
            <p:ph idx="1"/>
          </p:nvPr>
        </p:nvSpPr>
        <p:spPr/>
        <p:txBody>
          <a:bodyPr/>
          <a:lstStyle/>
          <a:p>
            <a:pPr marL="225425" indent="-225425">
              <a:lnSpc>
                <a:spcPct val="100000"/>
              </a:lnSpc>
            </a:pPr>
            <a:r>
              <a:rPr lang="en-US"/>
              <a:t>Flowcharts can be: </a:t>
            </a:r>
          </a:p>
          <a:p>
            <a:pPr marL="744538" lvl="1">
              <a:lnSpc>
                <a:spcPct val="100000"/>
              </a:lnSpc>
            </a:pPr>
            <a:r>
              <a:rPr lang="en-US"/>
              <a:t>Simple network diagrams that identify the pages of a Web site and the navigational links between them </a:t>
            </a:r>
          </a:p>
          <a:p>
            <a:pPr marL="744538" lvl="1">
              <a:lnSpc>
                <a:spcPct val="100000"/>
              </a:lnSpc>
            </a:pPr>
            <a:r>
              <a:rPr lang="en-US"/>
              <a:t>Sophisticated diagrams that capture conditional junctures and computational processes</a:t>
            </a:r>
          </a:p>
          <a:p>
            <a:pPr marL="225425" indent="-225425">
              <a:lnSpc>
                <a:spcPct val="100000"/>
              </a:lnSpc>
            </a:pPr>
            <a:endParaRPr lang="en-US"/>
          </a:p>
        </p:txBody>
      </p:sp>
      <p:sp>
        <p:nvSpPr>
          <p:cNvPr id="6" name="Slide Number Placeholder 3"/>
          <p:cNvSpPr>
            <a:spLocks noGrp="1"/>
          </p:cNvSpPr>
          <p:nvPr>
            <p:ph type="sldNum" sz="quarter" idx="4294967295"/>
          </p:nvPr>
        </p:nvSpPr>
        <p:spPr>
          <a:xfrm>
            <a:off x="6444676" y="6041363"/>
            <a:ext cx="512638" cy="365125"/>
          </a:xfrm>
          <a:prstGeom prst="rect">
            <a:avLst/>
          </a:prstGeom>
        </p:spPr>
        <p:txBody>
          <a:bodyPr/>
          <a:lstStyle/>
          <a:p>
            <a:r>
              <a:rPr lang="en-US"/>
              <a:t>1-</a:t>
            </a:r>
            <a:fld id="{11B28507-1692-4856-94BD-ED0E1FE74A6D}" type="slidenum">
              <a:rPr lang="en-US"/>
              <a:pPr/>
              <a:t>26</a:t>
            </a:fld>
            <a:endParaRPr lang="en-US"/>
          </a:p>
        </p:txBody>
      </p:sp>
      <p:pic>
        <p:nvPicPr>
          <p:cNvPr id="229381" name="Picture 5" descr="Figure5-3a"/>
          <p:cNvPicPr>
            <a:picLocks noChangeAspect="1" noChangeArrowheads="1"/>
          </p:cNvPicPr>
          <p:nvPr/>
        </p:nvPicPr>
        <p:blipFill>
          <a:blip r:embed="rId3" cstate="print"/>
          <a:srcRect/>
          <a:stretch>
            <a:fillRect/>
          </a:stretch>
        </p:blipFill>
        <p:spPr bwMode="auto">
          <a:xfrm>
            <a:off x="838200" y="4267200"/>
            <a:ext cx="3733800" cy="1773238"/>
          </a:xfrm>
          <a:prstGeom prst="rect">
            <a:avLst/>
          </a:prstGeom>
          <a:noFill/>
        </p:spPr>
      </p:pic>
      <p:pic>
        <p:nvPicPr>
          <p:cNvPr id="229382" name="Picture 6" descr="Figure5-3b"/>
          <p:cNvPicPr>
            <a:picLocks noChangeAspect="1" noChangeArrowheads="1"/>
          </p:cNvPicPr>
          <p:nvPr/>
        </p:nvPicPr>
        <p:blipFill>
          <a:blip r:embed="rId4" cstate="print"/>
          <a:srcRect/>
          <a:stretch>
            <a:fillRect/>
          </a:stretch>
        </p:blipFill>
        <p:spPr bwMode="auto">
          <a:xfrm>
            <a:off x="5257800" y="4191000"/>
            <a:ext cx="2514600" cy="2225675"/>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p:nvPr>
        </p:nvSpPr>
        <p:spPr/>
        <p:txBody>
          <a:bodyPr>
            <a:normAutofit fontScale="90000"/>
          </a:bodyPr>
          <a:lstStyle/>
          <a:p>
            <a:pPr>
              <a:lnSpc>
                <a:spcPct val="100000"/>
              </a:lnSpc>
            </a:pPr>
            <a:r>
              <a:rPr lang="en-US" sz="2800"/>
              <a:t>Conceptual Design – </a:t>
            </a:r>
            <a:r>
              <a:rPr lang="en-US" sz="2800" b="0"/>
              <a:t>Scenarios, Flowcharts, and Cognitive Walkthroughs</a:t>
            </a:r>
          </a:p>
        </p:txBody>
      </p:sp>
      <p:sp>
        <p:nvSpPr>
          <p:cNvPr id="230403" name="Rectangle 3"/>
          <p:cNvSpPr>
            <a:spLocks noGrp="1" noChangeArrowheads="1"/>
          </p:cNvSpPr>
          <p:nvPr>
            <p:ph idx="1"/>
          </p:nvPr>
        </p:nvSpPr>
        <p:spPr/>
        <p:txBody>
          <a:bodyPr/>
          <a:lstStyle/>
          <a:p>
            <a:pPr marL="225425" indent="-225425">
              <a:lnSpc>
                <a:spcPct val="100000"/>
              </a:lnSpc>
            </a:pPr>
            <a:r>
              <a:rPr lang="en-US"/>
              <a:t>Cognitive walkthrough - the evaluator follows the various scenarios using the flowcharts or the low-fidelity prototypes</a:t>
            </a:r>
          </a:p>
          <a:p>
            <a:pPr marL="225425" indent="-225425">
              <a:lnSpc>
                <a:spcPct val="100000"/>
              </a:lnSpc>
            </a:pPr>
            <a:endParaRPr lang="en-US"/>
          </a:p>
          <a:p>
            <a:pPr marL="225425" indent="-225425">
              <a:lnSpc>
                <a:spcPct val="100000"/>
              </a:lnSpc>
            </a:pPr>
            <a:r>
              <a:rPr lang="en-US"/>
              <a:t>The evaluator takes the part of the primary stakeholder and tries to accomplish that stakeholder’s various tasks</a:t>
            </a:r>
          </a:p>
        </p:txBody>
      </p:sp>
      <p:sp>
        <p:nvSpPr>
          <p:cNvPr id="4" name="Slide Number Placeholder 3"/>
          <p:cNvSpPr>
            <a:spLocks noGrp="1"/>
          </p:cNvSpPr>
          <p:nvPr>
            <p:ph type="sldNum" sz="quarter" idx="4294967295"/>
          </p:nvPr>
        </p:nvSpPr>
        <p:spPr>
          <a:xfrm>
            <a:off x="6444676" y="6041363"/>
            <a:ext cx="512638" cy="365125"/>
          </a:xfrm>
          <a:prstGeom prst="rect">
            <a:avLst/>
          </a:prstGeom>
        </p:spPr>
        <p:txBody>
          <a:bodyPr/>
          <a:lstStyle/>
          <a:p>
            <a:r>
              <a:rPr lang="en-US"/>
              <a:t>1-</a:t>
            </a:r>
            <a:fld id="{A1BFDFDD-21CE-4991-87D4-A469BE7DDB95}" type="slidenum">
              <a:rPr lang="en-US"/>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00000"/>
              </a:lnSpc>
            </a:pPr>
            <a:r>
              <a:rPr lang="en-NZ" dirty="0" smtClean="0"/>
              <a:t>Iteration</a:t>
            </a:r>
            <a:endParaRPr lang="en-NZ" dirty="0"/>
          </a:p>
        </p:txBody>
      </p:sp>
      <p:sp>
        <p:nvSpPr>
          <p:cNvPr id="3" name="Content Placeholder 2"/>
          <p:cNvSpPr>
            <a:spLocks noGrp="1"/>
          </p:cNvSpPr>
          <p:nvPr>
            <p:ph idx="1"/>
          </p:nvPr>
        </p:nvSpPr>
        <p:spPr/>
        <p:txBody>
          <a:bodyPr>
            <a:normAutofit fontScale="70000" lnSpcReduction="20000"/>
          </a:bodyPr>
          <a:lstStyle/>
          <a:p>
            <a:pPr>
              <a:lnSpc>
                <a:spcPct val="120000"/>
              </a:lnSpc>
            </a:pPr>
            <a:r>
              <a:rPr lang="en-NZ" sz="2800" dirty="0" smtClean="0"/>
              <a:t>By running the scenario we discover</a:t>
            </a:r>
          </a:p>
          <a:p>
            <a:pPr lvl="1">
              <a:lnSpc>
                <a:spcPct val="120000"/>
              </a:lnSpc>
            </a:pPr>
            <a:r>
              <a:rPr lang="en-NZ" sz="2400" dirty="0" smtClean="0"/>
              <a:t>Weaknesses in the flowchart (or more advanced prototype) for accomplishing the scenario</a:t>
            </a:r>
          </a:p>
          <a:p>
            <a:pPr lvl="1">
              <a:lnSpc>
                <a:spcPct val="120000"/>
              </a:lnSpc>
            </a:pPr>
            <a:r>
              <a:rPr lang="en-NZ" sz="2400" dirty="0" smtClean="0"/>
              <a:t>This implies where and how something has to change</a:t>
            </a:r>
          </a:p>
          <a:p>
            <a:pPr>
              <a:lnSpc>
                <a:spcPct val="120000"/>
              </a:lnSpc>
            </a:pPr>
            <a:r>
              <a:rPr lang="en-NZ" sz="2800" dirty="0" smtClean="0"/>
              <a:t>We may change the flowchart / prototype</a:t>
            </a:r>
          </a:p>
          <a:p>
            <a:pPr>
              <a:lnSpc>
                <a:spcPct val="120000"/>
              </a:lnSpc>
            </a:pPr>
            <a:r>
              <a:rPr lang="en-NZ" sz="2800" dirty="0" smtClean="0"/>
              <a:t>We may adjust the scenario (and/or persona)</a:t>
            </a:r>
          </a:p>
          <a:p>
            <a:pPr>
              <a:lnSpc>
                <a:spcPct val="120000"/>
              </a:lnSpc>
            </a:pPr>
            <a:r>
              <a:rPr lang="en-NZ" sz="2800" dirty="0" smtClean="0"/>
              <a:t>We may change the functional requirements</a:t>
            </a:r>
          </a:p>
          <a:p>
            <a:pPr lvl="1">
              <a:lnSpc>
                <a:spcPct val="120000"/>
              </a:lnSpc>
            </a:pPr>
            <a:r>
              <a:rPr lang="en-NZ" sz="2400" dirty="0" smtClean="0"/>
              <a:t>Expand, contract or otherwise adjust the scope of the entire system development effort (if we have the freedom to do so)</a:t>
            </a:r>
            <a:endParaRPr lang="en-NZ" sz="2400" dirty="0"/>
          </a:p>
        </p:txBody>
      </p:sp>
      <p:sp>
        <p:nvSpPr>
          <p:cNvPr id="4" name="Slide Number Placeholder 3"/>
          <p:cNvSpPr>
            <a:spLocks noGrp="1"/>
          </p:cNvSpPr>
          <p:nvPr>
            <p:ph type="sldNum" sz="quarter" idx="4294967295"/>
          </p:nvPr>
        </p:nvSpPr>
        <p:spPr>
          <a:xfrm>
            <a:off x="6444676" y="6041363"/>
            <a:ext cx="512638" cy="365125"/>
          </a:xfrm>
          <a:prstGeom prst="rect">
            <a:avLst/>
          </a:prstGeom>
        </p:spPr>
        <p:txBody>
          <a:bodyPr/>
          <a:lstStyle/>
          <a:p>
            <a:r>
              <a:rPr lang="en-US" smtClean="0"/>
              <a:t>1-</a:t>
            </a:r>
            <a:fld id="{D742FA92-DD24-425A-BCAD-BB44049928BE}" type="slidenum">
              <a:rPr lang="en-US" smtClean="0"/>
              <a:pPr/>
              <a:t>28</a:t>
            </a:fld>
            <a:endParaRPr lang="en-US"/>
          </a:p>
        </p:txBody>
      </p:sp>
    </p:spTree>
    <p:extLst>
      <p:ext uri="{BB962C8B-B14F-4D97-AF65-F5344CB8AC3E}">
        <p14:creationId xmlns:p14="http://schemas.microsoft.com/office/powerpoint/2010/main" val="13446423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00000"/>
              </a:lnSpc>
            </a:pPr>
            <a:r>
              <a:rPr lang="en-US" dirty="0" smtClean="0"/>
              <a:t>Summary</a:t>
            </a:r>
            <a:endParaRPr lang="en-NZ" dirty="0"/>
          </a:p>
        </p:txBody>
      </p:sp>
      <p:sp>
        <p:nvSpPr>
          <p:cNvPr id="3" name="Content Placeholder 2"/>
          <p:cNvSpPr>
            <a:spLocks noGrp="1"/>
          </p:cNvSpPr>
          <p:nvPr>
            <p:ph idx="1"/>
          </p:nvPr>
        </p:nvSpPr>
        <p:spPr/>
        <p:txBody>
          <a:bodyPr/>
          <a:lstStyle/>
          <a:p>
            <a:pPr>
              <a:lnSpc>
                <a:spcPct val="100000"/>
              </a:lnSpc>
            </a:pPr>
            <a:r>
              <a:rPr lang="en-US" dirty="0" smtClean="0"/>
              <a:t>User centered design approach helps identify real user requirements at conceptual design stage and beyond</a:t>
            </a:r>
          </a:p>
          <a:p>
            <a:pPr>
              <a:lnSpc>
                <a:spcPct val="100000"/>
              </a:lnSpc>
            </a:pPr>
            <a:r>
              <a:rPr lang="en-US" dirty="0" smtClean="0"/>
              <a:t>Personas and scenarios are key elements of an iterative approach to conceptual design</a:t>
            </a:r>
          </a:p>
          <a:p>
            <a:pPr lvl="1">
              <a:lnSpc>
                <a:spcPct val="100000"/>
              </a:lnSpc>
            </a:pPr>
            <a:r>
              <a:rPr lang="en-US" dirty="0" smtClean="0"/>
              <a:t>The personalizing of the interaction experience allows us as designers to empathize with the potential user. </a:t>
            </a:r>
            <a:endParaRPr lang="en-NZ" dirty="0"/>
          </a:p>
        </p:txBody>
      </p:sp>
      <p:sp>
        <p:nvSpPr>
          <p:cNvPr id="4" name="Slide Number Placeholder 3"/>
          <p:cNvSpPr>
            <a:spLocks noGrp="1"/>
          </p:cNvSpPr>
          <p:nvPr>
            <p:ph type="sldNum" sz="quarter" idx="4294967295"/>
          </p:nvPr>
        </p:nvSpPr>
        <p:spPr>
          <a:xfrm>
            <a:off x="6444676" y="6041363"/>
            <a:ext cx="512638" cy="365125"/>
          </a:xfrm>
          <a:prstGeom prst="rect">
            <a:avLst/>
          </a:prstGeom>
        </p:spPr>
        <p:txBody>
          <a:bodyPr/>
          <a:lstStyle/>
          <a:p>
            <a:r>
              <a:rPr lang="en-US" smtClean="0"/>
              <a:t>1-</a:t>
            </a:r>
            <a:fld id="{D742FA92-DD24-425A-BCAD-BB44049928BE}"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title"/>
          </p:nvPr>
        </p:nvSpPr>
        <p:spPr/>
        <p:txBody>
          <a:bodyPr/>
          <a:lstStyle/>
          <a:p>
            <a:pPr>
              <a:lnSpc>
                <a:spcPct val="100000"/>
              </a:lnSpc>
            </a:pPr>
            <a:r>
              <a:rPr lang="en-US" dirty="0" smtClean="0"/>
              <a:t>Avoid Technology </a:t>
            </a:r>
            <a:r>
              <a:rPr lang="en-US" dirty="0"/>
              <a:t>Myopia</a:t>
            </a:r>
          </a:p>
        </p:txBody>
      </p:sp>
      <p:sp>
        <p:nvSpPr>
          <p:cNvPr id="206851" name="Rectangle 3"/>
          <p:cNvSpPr>
            <a:spLocks noGrp="1" noChangeArrowheads="1"/>
          </p:cNvSpPr>
          <p:nvPr>
            <p:ph idx="1"/>
          </p:nvPr>
        </p:nvSpPr>
        <p:spPr/>
        <p:txBody>
          <a:bodyPr/>
          <a:lstStyle/>
          <a:p>
            <a:pPr>
              <a:lnSpc>
                <a:spcPct val="100000"/>
              </a:lnSpc>
            </a:pPr>
            <a:r>
              <a:rPr lang="en-US"/>
              <a:t>Interaction designs must be sensitive to:</a:t>
            </a:r>
          </a:p>
          <a:p>
            <a:pPr lvl="1">
              <a:lnSpc>
                <a:spcPct val="100000"/>
              </a:lnSpc>
            </a:pPr>
            <a:r>
              <a:rPr lang="en-US"/>
              <a:t>Human-human communication</a:t>
            </a:r>
          </a:p>
          <a:p>
            <a:pPr lvl="1">
              <a:lnSpc>
                <a:spcPct val="100000"/>
              </a:lnSpc>
            </a:pPr>
            <a:r>
              <a:rPr lang="en-US"/>
              <a:t>Implicit Knowledge</a:t>
            </a:r>
          </a:p>
          <a:p>
            <a:pPr lvl="1">
              <a:lnSpc>
                <a:spcPct val="100000"/>
              </a:lnSpc>
            </a:pPr>
            <a:r>
              <a:rPr lang="en-US"/>
              <a:t>Non-technical aspects of work</a:t>
            </a:r>
          </a:p>
          <a:p>
            <a:pPr>
              <a:lnSpc>
                <a:spcPct val="100000"/>
              </a:lnSpc>
            </a:pPr>
            <a:endParaRPr lang="en-US"/>
          </a:p>
          <a:p>
            <a:pPr>
              <a:lnSpc>
                <a:spcPct val="100000"/>
              </a:lnSpc>
            </a:pPr>
            <a:endParaRPr lang="en-US"/>
          </a:p>
          <a:p>
            <a:pPr>
              <a:lnSpc>
                <a:spcPct val="100000"/>
              </a:lnSpc>
              <a:buFontTx/>
              <a:buNone/>
            </a:pPr>
            <a:r>
              <a:rPr lang="en-US" sz="2800"/>
              <a:t>Integrate technology and human activities carefully</a:t>
            </a:r>
          </a:p>
        </p:txBody>
      </p:sp>
      <p:sp>
        <p:nvSpPr>
          <p:cNvPr id="5" name="Slide Number Placeholder 3"/>
          <p:cNvSpPr>
            <a:spLocks noGrp="1"/>
          </p:cNvSpPr>
          <p:nvPr>
            <p:ph type="sldNum" sz="quarter" idx="4294967295"/>
          </p:nvPr>
        </p:nvSpPr>
        <p:spPr>
          <a:xfrm>
            <a:off x="6444676" y="6041363"/>
            <a:ext cx="512638" cy="365125"/>
          </a:xfrm>
          <a:prstGeom prst="rect">
            <a:avLst/>
          </a:prstGeom>
        </p:spPr>
        <p:txBody>
          <a:bodyPr/>
          <a:lstStyle/>
          <a:p>
            <a:r>
              <a:rPr lang="en-US"/>
              <a:t>1-</a:t>
            </a:r>
            <a:fld id="{FD18071B-6BB8-4E1E-B67F-AD7268F4BAC6}" type="slidenum">
              <a:rPr lang="en-US"/>
              <a:pPr/>
              <a:t>3</a:t>
            </a:fld>
            <a:endParaRPr lang="en-US"/>
          </a:p>
        </p:txBody>
      </p:sp>
      <p:pic>
        <p:nvPicPr>
          <p:cNvPr id="206852" name="Picture 4" descr="maxim"/>
          <p:cNvPicPr>
            <a:picLocks noChangeAspect="1" noChangeArrowheads="1"/>
          </p:cNvPicPr>
          <p:nvPr/>
        </p:nvPicPr>
        <p:blipFill>
          <a:blip r:embed="rId3" cstate="print"/>
          <a:srcRect/>
          <a:stretch>
            <a:fillRect/>
          </a:stretch>
        </p:blipFill>
        <p:spPr bwMode="auto">
          <a:xfrm>
            <a:off x="304800" y="4116925"/>
            <a:ext cx="7905750" cy="428625"/>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p:txBody>
          <a:bodyPr/>
          <a:lstStyle/>
          <a:p>
            <a:pPr>
              <a:lnSpc>
                <a:spcPct val="100000"/>
              </a:lnSpc>
            </a:pPr>
            <a:r>
              <a:rPr lang="en-US"/>
              <a:t>Conceptual Design</a:t>
            </a:r>
          </a:p>
        </p:txBody>
      </p:sp>
      <p:sp>
        <p:nvSpPr>
          <p:cNvPr id="207875" name="Rectangle 3"/>
          <p:cNvSpPr>
            <a:spLocks noGrp="1" noChangeArrowheads="1"/>
          </p:cNvSpPr>
          <p:nvPr>
            <p:ph idx="1"/>
          </p:nvPr>
        </p:nvSpPr>
        <p:spPr/>
        <p:txBody>
          <a:bodyPr/>
          <a:lstStyle/>
          <a:p>
            <a:pPr>
              <a:lnSpc>
                <a:spcPct val="100000"/>
              </a:lnSpc>
            </a:pPr>
            <a:r>
              <a:rPr lang="en-US" dirty="0"/>
              <a:t>Conceptual design involves </a:t>
            </a:r>
          </a:p>
          <a:p>
            <a:pPr lvl="1">
              <a:lnSpc>
                <a:spcPct val="100000"/>
              </a:lnSpc>
            </a:pPr>
            <a:r>
              <a:rPr lang="en-US" dirty="0"/>
              <a:t>Structuring the information space</a:t>
            </a:r>
          </a:p>
          <a:p>
            <a:pPr lvl="1">
              <a:lnSpc>
                <a:spcPct val="100000"/>
              </a:lnSpc>
            </a:pPr>
            <a:r>
              <a:rPr lang="en-US" dirty="0"/>
              <a:t>Creating </a:t>
            </a:r>
            <a:r>
              <a:rPr lang="en-US" dirty="0" smtClean="0"/>
              <a:t>alternative </a:t>
            </a:r>
            <a:r>
              <a:rPr lang="en-US" dirty="0"/>
              <a:t>solutions</a:t>
            </a:r>
          </a:p>
          <a:p>
            <a:pPr lvl="1">
              <a:lnSpc>
                <a:spcPct val="100000"/>
              </a:lnSpc>
            </a:pPr>
            <a:r>
              <a:rPr lang="en-US" dirty="0"/>
              <a:t>Determining which design concept to pursue</a:t>
            </a:r>
          </a:p>
          <a:p>
            <a:pPr>
              <a:lnSpc>
                <a:spcPct val="100000"/>
              </a:lnSpc>
            </a:pPr>
            <a:endParaRPr lang="en-US" dirty="0"/>
          </a:p>
        </p:txBody>
      </p:sp>
      <p:sp>
        <p:nvSpPr>
          <p:cNvPr id="4" name="Slide Number Placeholder 3"/>
          <p:cNvSpPr>
            <a:spLocks noGrp="1"/>
          </p:cNvSpPr>
          <p:nvPr>
            <p:ph type="sldNum" sz="quarter" idx="4294967295"/>
          </p:nvPr>
        </p:nvSpPr>
        <p:spPr>
          <a:xfrm>
            <a:off x="6444676" y="6041363"/>
            <a:ext cx="512638" cy="365125"/>
          </a:xfrm>
          <a:prstGeom prst="rect">
            <a:avLst/>
          </a:prstGeom>
        </p:spPr>
        <p:txBody>
          <a:bodyPr/>
          <a:lstStyle/>
          <a:p>
            <a:r>
              <a:rPr lang="en-US"/>
              <a:t>1-</a:t>
            </a:r>
            <a:fld id="{F191A64A-EE07-4DF3-9A49-EC2B51400783}" type="slidenum">
              <a:rPr lang="en-US"/>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ChangeArrowheads="1"/>
          </p:cNvSpPr>
          <p:nvPr>
            <p:ph type="title"/>
          </p:nvPr>
        </p:nvSpPr>
        <p:spPr/>
        <p:txBody>
          <a:bodyPr/>
          <a:lstStyle/>
          <a:p>
            <a:pPr>
              <a:lnSpc>
                <a:spcPct val="100000"/>
              </a:lnSpc>
            </a:pPr>
            <a:r>
              <a:rPr lang="en-US"/>
              <a:t>Conceptual Design</a:t>
            </a:r>
          </a:p>
        </p:txBody>
      </p:sp>
      <p:sp>
        <p:nvSpPr>
          <p:cNvPr id="214019" name="Rectangle 3"/>
          <p:cNvSpPr>
            <a:spLocks noGrp="1" noChangeArrowheads="1"/>
          </p:cNvSpPr>
          <p:nvPr>
            <p:ph idx="1"/>
          </p:nvPr>
        </p:nvSpPr>
        <p:spPr/>
        <p:txBody>
          <a:bodyPr/>
          <a:lstStyle/>
          <a:p>
            <a:pPr>
              <a:lnSpc>
                <a:spcPct val="100000"/>
              </a:lnSpc>
            </a:pPr>
            <a:r>
              <a:rPr lang="en-US" dirty="0"/>
              <a:t>The tools involved in conceptual design:</a:t>
            </a:r>
          </a:p>
          <a:p>
            <a:pPr lvl="1">
              <a:lnSpc>
                <a:spcPct val="100000"/>
              </a:lnSpc>
            </a:pPr>
            <a:r>
              <a:rPr lang="en-US" dirty="0"/>
              <a:t>Brainstorming</a:t>
            </a:r>
          </a:p>
          <a:p>
            <a:pPr lvl="1">
              <a:lnSpc>
                <a:spcPct val="100000"/>
              </a:lnSpc>
            </a:pPr>
            <a:r>
              <a:rPr lang="en-US" dirty="0"/>
              <a:t>Card sort</a:t>
            </a:r>
          </a:p>
          <a:p>
            <a:pPr lvl="1">
              <a:lnSpc>
                <a:spcPct val="100000"/>
              </a:lnSpc>
            </a:pPr>
            <a:r>
              <a:rPr lang="en-US" dirty="0"/>
              <a:t>Semantic networks</a:t>
            </a:r>
          </a:p>
          <a:p>
            <a:pPr lvl="1">
              <a:lnSpc>
                <a:spcPct val="100000"/>
              </a:lnSpc>
            </a:pPr>
            <a:r>
              <a:rPr lang="en-US" dirty="0"/>
              <a:t>Personas</a:t>
            </a:r>
          </a:p>
          <a:p>
            <a:pPr lvl="1">
              <a:lnSpc>
                <a:spcPct val="100000"/>
              </a:lnSpc>
            </a:pPr>
            <a:r>
              <a:rPr lang="en-US" dirty="0"/>
              <a:t>Scenarios</a:t>
            </a:r>
          </a:p>
          <a:p>
            <a:pPr lvl="1">
              <a:lnSpc>
                <a:spcPct val="100000"/>
              </a:lnSpc>
            </a:pPr>
            <a:r>
              <a:rPr lang="en-US" dirty="0"/>
              <a:t>Flowcharts</a:t>
            </a:r>
          </a:p>
          <a:p>
            <a:pPr lvl="1">
              <a:lnSpc>
                <a:spcPct val="100000"/>
              </a:lnSpc>
            </a:pPr>
            <a:r>
              <a:rPr lang="en-US" dirty="0"/>
              <a:t>Cognitive </a:t>
            </a:r>
            <a:r>
              <a:rPr lang="en-US" dirty="0" smtClean="0"/>
              <a:t>walkthroughs</a:t>
            </a:r>
            <a:endParaRPr lang="en-US" dirty="0"/>
          </a:p>
        </p:txBody>
      </p:sp>
      <p:sp>
        <p:nvSpPr>
          <p:cNvPr id="4" name="Slide Number Placeholder 3"/>
          <p:cNvSpPr>
            <a:spLocks noGrp="1"/>
          </p:cNvSpPr>
          <p:nvPr>
            <p:ph type="sldNum" sz="quarter" idx="4294967295"/>
          </p:nvPr>
        </p:nvSpPr>
        <p:spPr>
          <a:xfrm>
            <a:off x="6444676" y="6041363"/>
            <a:ext cx="512638" cy="365125"/>
          </a:xfrm>
          <a:prstGeom prst="rect">
            <a:avLst/>
          </a:prstGeom>
        </p:spPr>
        <p:txBody>
          <a:bodyPr/>
          <a:lstStyle/>
          <a:p>
            <a:r>
              <a:rPr lang="en-US"/>
              <a:t>1-</a:t>
            </a:r>
            <a:fld id="{1F953C74-61E9-48BB-A5F8-258436C722C0}" type="slidenum">
              <a:rPr lang="en-US"/>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a:xfrm>
            <a:off x="609599" y="609600"/>
            <a:ext cx="7239001" cy="990600"/>
          </a:xfrm>
        </p:spPr>
        <p:txBody>
          <a:bodyPr>
            <a:normAutofit fontScale="90000"/>
          </a:bodyPr>
          <a:lstStyle/>
          <a:p>
            <a:pPr>
              <a:lnSpc>
                <a:spcPct val="100000"/>
              </a:lnSpc>
            </a:pPr>
            <a:r>
              <a:rPr lang="en-US" dirty="0"/>
              <a:t>Conceptual Design - </a:t>
            </a:r>
            <a:r>
              <a:rPr lang="en-US" b="0" i="1" dirty="0"/>
              <a:t>Brainstorming</a:t>
            </a:r>
          </a:p>
        </p:txBody>
      </p:sp>
      <p:sp>
        <p:nvSpPr>
          <p:cNvPr id="215043" name="Rectangle 3"/>
          <p:cNvSpPr>
            <a:spLocks noGrp="1" noChangeArrowheads="1"/>
          </p:cNvSpPr>
          <p:nvPr>
            <p:ph idx="1"/>
          </p:nvPr>
        </p:nvSpPr>
        <p:spPr>
          <a:xfrm>
            <a:off x="304800" y="1447800"/>
            <a:ext cx="8294688" cy="4572000"/>
          </a:xfrm>
        </p:spPr>
        <p:txBody>
          <a:bodyPr>
            <a:normAutofit fontScale="92500" lnSpcReduction="20000"/>
          </a:bodyPr>
          <a:lstStyle/>
          <a:p>
            <a:pPr>
              <a:lnSpc>
                <a:spcPct val="110000"/>
              </a:lnSpc>
            </a:pPr>
            <a:r>
              <a:rPr lang="en-US" sz="2400" dirty="0"/>
              <a:t>Team activity</a:t>
            </a:r>
          </a:p>
          <a:p>
            <a:pPr lvl="1">
              <a:lnSpc>
                <a:spcPct val="110000"/>
              </a:lnSpc>
            </a:pPr>
            <a:r>
              <a:rPr lang="en-US" sz="2400" dirty="0" smtClean="0"/>
              <a:t>Get out possible ideas</a:t>
            </a:r>
          </a:p>
          <a:p>
            <a:pPr lvl="2">
              <a:lnSpc>
                <a:spcPct val="110000"/>
              </a:lnSpc>
            </a:pPr>
            <a:r>
              <a:rPr lang="en-US" sz="2000" dirty="0" smtClean="0"/>
              <a:t>Minimize critical thinking at this stage</a:t>
            </a:r>
          </a:p>
          <a:p>
            <a:pPr lvl="2">
              <a:lnSpc>
                <a:spcPct val="110000"/>
              </a:lnSpc>
            </a:pPr>
            <a:r>
              <a:rPr lang="en-US" sz="2000" dirty="0" smtClean="0"/>
              <a:t>Any idea is ‘good enough’ to write down</a:t>
            </a:r>
            <a:endParaRPr lang="en-US" sz="2000" dirty="0"/>
          </a:p>
          <a:p>
            <a:pPr lvl="1">
              <a:lnSpc>
                <a:spcPct val="110000"/>
              </a:lnSpc>
            </a:pPr>
            <a:r>
              <a:rPr lang="en-US" sz="2400" dirty="0" smtClean="0"/>
              <a:t>May use storyboarding</a:t>
            </a:r>
          </a:p>
          <a:p>
            <a:pPr lvl="2">
              <a:lnSpc>
                <a:spcPct val="110000"/>
              </a:lnSpc>
            </a:pPr>
            <a:r>
              <a:rPr lang="en-US" sz="2000" dirty="0" smtClean="0"/>
              <a:t>Making a comic strip of the interaction concept</a:t>
            </a:r>
          </a:p>
          <a:p>
            <a:pPr lvl="2">
              <a:lnSpc>
                <a:spcPct val="110000"/>
              </a:lnSpc>
            </a:pPr>
            <a:r>
              <a:rPr lang="en-US" sz="2000" dirty="0" smtClean="0"/>
              <a:t>Or any sort of diagramming that denotes the idea</a:t>
            </a:r>
          </a:p>
          <a:p>
            <a:pPr>
              <a:lnSpc>
                <a:spcPct val="110000"/>
              </a:lnSpc>
            </a:pPr>
            <a:r>
              <a:rPr lang="en-US" sz="2400" dirty="0" smtClean="0"/>
              <a:t>Can work in parallel by breaking into subgroups or individually to scribble ideas on butcher paper or post-its</a:t>
            </a:r>
            <a:endParaRPr lang="en-US" sz="2400" dirty="0"/>
          </a:p>
          <a:p>
            <a:pPr>
              <a:lnSpc>
                <a:spcPct val="110000"/>
              </a:lnSpc>
            </a:pPr>
            <a:r>
              <a:rPr lang="en-US" sz="2400" dirty="0"/>
              <a:t>Brainstorming sessions generate a lot of material that must </a:t>
            </a:r>
            <a:r>
              <a:rPr lang="en-US" sz="2400" dirty="0" smtClean="0"/>
              <a:t>then be </a:t>
            </a:r>
            <a:r>
              <a:rPr lang="en-US" sz="2400" dirty="0"/>
              <a:t>filtered and organized</a:t>
            </a:r>
          </a:p>
        </p:txBody>
      </p:sp>
      <p:sp>
        <p:nvSpPr>
          <p:cNvPr id="4" name="Slide Number Placeholder 3"/>
          <p:cNvSpPr>
            <a:spLocks noGrp="1"/>
          </p:cNvSpPr>
          <p:nvPr>
            <p:ph type="sldNum" sz="quarter" idx="4294967295"/>
          </p:nvPr>
        </p:nvSpPr>
        <p:spPr>
          <a:xfrm>
            <a:off x="6444676" y="6041363"/>
            <a:ext cx="512638" cy="365125"/>
          </a:xfrm>
          <a:prstGeom prst="rect">
            <a:avLst/>
          </a:prstGeom>
        </p:spPr>
        <p:txBody>
          <a:bodyPr/>
          <a:lstStyle/>
          <a:p>
            <a:r>
              <a:rPr lang="en-US"/>
              <a:t>1-</a:t>
            </a:r>
            <a:fld id="{79277D49-6FE4-4A58-BCF5-D354CA2FE648}" type="slidenum">
              <a:rPr lang="en-US"/>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title"/>
          </p:nvPr>
        </p:nvSpPr>
        <p:spPr/>
        <p:txBody>
          <a:bodyPr/>
          <a:lstStyle/>
          <a:p>
            <a:pPr>
              <a:lnSpc>
                <a:spcPct val="100000"/>
              </a:lnSpc>
            </a:pPr>
            <a:r>
              <a:rPr lang="en-US"/>
              <a:t>Conceptual Design – </a:t>
            </a:r>
            <a:r>
              <a:rPr lang="en-US" b="0" i="1"/>
              <a:t>Card Sort</a:t>
            </a:r>
          </a:p>
        </p:txBody>
      </p:sp>
      <p:sp>
        <p:nvSpPr>
          <p:cNvPr id="216067" name="Rectangle 3"/>
          <p:cNvSpPr>
            <a:spLocks noGrp="1" noChangeArrowheads="1"/>
          </p:cNvSpPr>
          <p:nvPr>
            <p:ph idx="1"/>
          </p:nvPr>
        </p:nvSpPr>
        <p:spPr/>
        <p:txBody>
          <a:bodyPr>
            <a:normAutofit fontScale="70000" lnSpcReduction="20000"/>
          </a:bodyPr>
          <a:lstStyle/>
          <a:p>
            <a:pPr>
              <a:lnSpc>
                <a:spcPct val="110000"/>
              </a:lnSpc>
            </a:pPr>
            <a:endParaRPr lang="en-US" sz="2800" dirty="0"/>
          </a:p>
          <a:p>
            <a:pPr>
              <a:lnSpc>
                <a:spcPct val="110000"/>
              </a:lnSpc>
              <a:buFontTx/>
              <a:buNone/>
            </a:pPr>
            <a:r>
              <a:rPr lang="en-US" sz="2400" dirty="0"/>
              <a:t>Card Sorting can be used to discover user-centered groupings</a:t>
            </a:r>
          </a:p>
          <a:p>
            <a:pPr>
              <a:lnSpc>
                <a:spcPct val="110000"/>
              </a:lnSpc>
              <a:buFontTx/>
              <a:buNone/>
            </a:pPr>
            <a:endParaRPr lang="en-US" sz="2400" dirty="0"/>
          </a:p>
          <a:p>
            <a:pPr>
              <a:lnSpc>
                <a:spcPct val="110000"/>
              </a:lnSpc>
            </a:pPr>
            <a:r>
              <a:rPr lang="en-US" sz="2400" dirty="0"/>
              <a:t>Card sorting can be used to organize the information collected in the discovery phase</a:t>
            </a:r>
          </a:p>
          <a:p>
            <a:pPr>
              <a:lnSpc>
                <a:spcPct val="110000"/>
              </a:lnSpc>
            </a:pPr>
            <a:endParaRPr lang="en-US" sz="2400" dirty="0"/>
          </a:p>
          <a:p>
            <a:pPr>
              <a:lnSpc>
                <a:spcPct val="110000"/>
              </a:lnSpc>
            </a:pPr>
            <a:r>
              <a:rPr lang="en-US" sz="2400" dirty="0"/>
              <a:t>Used to define groupings for menus, controls and Web page content</a:t>
            </a:r>
          </a:p>
          <a:p>
            <a:pPr>
              <a:lnSpc>
                <a:spcPct val="110000"/>
              </a:lnSpc>
            </a:pPr>
            <a:endParaRPr lang="en-US" sz="2400" dirty="0"/>
          </a:p>
          <a:p>
            <a:pPr>
              <a:lnSpc>
                <a:spcPct val="110000"/>
              </a:lnSpc>
            </a:pPr>
            <a:r>
              <a:rPr lang="en-US" sz="2400" dirty="0"/>
              <a:t>Used to generate labels for menus, buttons and navigation links</a:t>
            </a:r>
          </a:p>
        </p:txBody>
      </p:sp>
      <p:sp>
        <p:nvSpPr>
          <p:cNvPr id="5" name="Slide Number Placeholder 3"/>
          <p:cNvSpPr>
            <a:spLocks noGrp="1"/>
          </p:cNvSpPr>
          <p:nvPr>
            <p:ph type="sldNum" sz="quarter" idx="4294967295"/>
          </p:nvPr>
        </p:nvSpPr>
        <p:spPr>
          <a:xfrm>
            <a:off x="6444676" y="6041363"/>
            <a:ext cx="512638" cy="365125"/>
          </a:xfrm>
          <a:prstGeom prst="rect">
            <a:avLst/>
          </a:prstGeom>
        </p:spPr>
        <p:txBody>
          <a:bodyPr/>
          <a:lstStyle/>
          <a:p>
            <a:r>
              <a:rPr lang="en-US"/>
              <a:t>1-</a:t>
            </a:r>
            <a:fld id="{F60C803F-3553-447A-AF3C-694429CE477E}" type="slidenum">
              <a:rPr lang="en-US"/>
              <a:pPr/>
              <a:t>7</a:t>
            </a:fld>
            <a:endParaRPr lang="en-US"/>
          </a:p>
        </p:txBody>
      </p:sp>
      <p:pic>
        <p:nvPicPr>
          <p:cNvPr id="216068" name="Picture 4" descr="maxim"/>
          <p:cNvPicPr>
            <a:picLocks noChangeAspect="1" noChangeArrowheads="1"/>
          </p:cNvPicPr>
          <p:nvPr/>
        </p:nvPicPr>
        <p:blipFill>
          <a:blip r:embed="rId3" cstate="print"/>
          <a:srcRect/>
          <a:stretch>
            <a:fillRect/>
          </a:stretch>
        </p:blipFill>
        <p:spPr bwMode="auto">
          <a:xfrm>
            <a:off x="304800" y="1524000"/>
            <a:ext cx="7905750" cy="428625"/>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p:txBody>
          <a:bodyPr/>
          <a:lstStyle/>
          <a:p>
            <a:pPr>
              <a:lnSpc>
                <a:spcPct val="100000"/>
              </a:lnSpc>
            </a:pPr>
            <a:r>
              <a:rPr lang="en-US"/>
              <a:t>Conceptual Design – </a:t>
            </a:r>
            <a:r>
              <a:rPr lang="en-US" b="0" i="1"/>
              <a:t>Card Sort</a:t>
            </a:r>
          </a:p>
        </p:txBody>
      </p:sp>
      <p:sp>
        <p:nvSpPr>
          <p:cNvPr id="218115" name="Rectangle 3"/>
          <p:cNvSpPr>
            <a:spLocks noGrp="1" noChangeArrowheads="1"/>
          </p:cNvSpPr>
          <p:nvPr>
            <p:ph idx="1"/>
          </p:nvPr>
        </p:nvSpPr>
        <p:spPr/>
        <p:txBody>
          <a:bodyPr/>
          <a:lstStyle/>
          <a:p>
            <a:pPr>
              <a:lnSpc>
                <a:spcPct val="100000"/>
              </a:lnSpc>
            </a:pPr>
            <a:r>
              <a:rPr lang="en-US"/>
              <a:t>Result of a card sort</a:t>
            </a:r>
          </a:p>
        </p:txBody>
      </p:sp>
      <p:sp>
        <p:nvSpPr>
          <p:cNvPr id="5" name="Slide Number Placeholder 3"/>
          <p:cNvSpPr>
            <a:spLocks noGrp="1"/>
          </p:cNvSpPr>
          <p:nvPr>
            <p:ph type="sldNum" sz="quarter" idx="4294967295"/>
          </p:nvPr>
        </p:nvSpPr>
        <p:spPr>
          <a:xfrm>
            <a:off x="6444676" y="6041363"/>
            <a:ext cx="512638" cy="365125"/>
          </a:xfrm>
          <a:prstGeom prst="rect">
            <a:avLst/>
          </a:prstGeom>
        </p:spPr>
        <p:txBody>
          <a:bodyPr/>
          <a:lstStyle/>
          <a:p>
            <a:r>
              <a:rPr lang="en-US"/>
              <a:t>1-</a:t>
            </a:r>
            <a:fld id="{7CD4B9BD-F593-4268-A19A-73C631F795B9}" type="slidenum">
              <a:rPr lang="en-US"/>
              <a:pPr/>
              <a:t>8</a:t>
            </a:fld>
            <a:endParaRPr lang="en-US"/>
          </a:p>
        </p:txBody>
      </p:sp>
      <p:pic>
        <p:nvPicPr>
          <p:cNvPr id="218117" name="Picture 5" descr="Figure5-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646680" y="2926687"/>
            <a:ext cx="4273550" cy="3297238"/>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p:txBody>
          <a:bodyPr/>
          <a:lstStyle/>
          <a:p>
            <a:pPr>
              <a:lnSpc>
                <a:spcPct val="100000"/>
              </a:lnSpc>
            </a:pPr>
            <a:r>
              <a:rPr lang="en-US"/>
              <a:t>Conceptual Design – </a:t>
            </a:r>
            <a:r>
              <a:rPr lang="en-US" b="0" i="1"/>
              <a:t>Card Sort</a:t>
            </a:r>
          </a:p>
        </p:txBody>
      </p:sp>
      <p:sp>
        <p:nvSpPr>
          <p:cNvPr id="220163" name="Rectangle 3"/>
          <p:cNvSpPr>
            <a:spLocks noGrp="1" noChangeArrowheads="1"/>
          </p:cNvSpPr>
          <p:nvPr>
            <p:ph idx="1"/>
          </p:nvPr>
        </p:nvSpPr>
        <p:spPr/>
        <p:txBody>
          <a:bodyPr/>
          <a:lstStyle/>
          <a:p>
            <a:pPr>
              <a:lnSpc>
                <a:spcPct val="100000"/>
              </a:lnSpc>
            </a:pPr>
            <a:r>
              <a:rPr lang="en-US"/>
              <a:t>Advantages of card sorting sessions:</a:t>
            </a:r>
          </a:p>
          <a:p>
            <a:pPr lvl="1">
              <a:lnSpc>
                <a:spcPct val="100000"/>
              </a:lnSpc>
            </a:pPr>
            <a:r>
              <a:rPr lang="en-US"/>
              <a:t>They are quick and easy to perform.</a:t>
            </a:r>
          </a:p>
          <a:p>
            <a:pPr lvl="1">
              <a:lnSpc>
                <a:spcPct val="100000"/>
              </a:lnSpc>
            </a:pPr>
            <a:r>
              <a:rPr lang="en-US"/>
              <a:t>They can be done before any preliminary designs have been made.</a:t>
            </a:r>
          </a:p>
          <a:p>
            <a:pPr lvl="1">
              <a:lnSpc>
                <a:spcPct val="100000"/>
              </a:lnSpc>
            </a:pPr>
            <a:r>
              <a:rPr lang="en-US"/>
              <a:t>They will let you know how people organize information.</a:t>
            </a:r>
          </a:p>
          <a:p>
            <a:pPr lvl="1">
              <a:lnSpc>
                <a:spcPct val="100000"/>
              </a:lnSpc>
            </a:pPr>
            <a:r>
              <a:rPr lang="en-US"/>
              <a:t>They will expose underlying structures.</a:t>
            </a:r>
          </a:p>
        </p:txBody>
      </p:sp>
      <p:sp>
        <p:nvSpPr>
          <p:cNvPr id="4" name="Slide Number Placeholder 3"/>
          <p:cNvSpPr>
            <a:spLocks noGrp="1"/>
          </p:cNvSpPr>
          <p:nvPr>
            <p:ph type="sldNum" sz="quarter" idx="4294967295"/>
          </p:nvPr>
        </p:nvSpPr>
        <p:spPr>
          <a:xfrm>
            <a:off x="6444676" y="6041363"/>
            <a:ext cx="512638" cy="365125"/>
          </a:xfrm>
          <a:prstGeom prst="rect">
            <a:avLst/>
          </a:prstGeom>
        </p:spPr>
        <p:txBody>
          <a:bodyPr/>
          <a:lstStyle/>
          <a:p>
            <a:r>
              <a:rPr lang="en-US"/>
              <a:t>1-</a:t>
            </a:r>
            <a:fld id="{E3B8D03F-1A6E-4EEA-B419-3F1C2F7B311E}" type="slidenum">
              <a:rPr lang="en-US"/>
              <a:pPr/>
              <a:t>9</a:t>
            </a:fld>
            <a:endParaRPr lang="en-US"/>
          </a:p>
        </p:txBody>
      </p:sp>
    </p:spTree>
  </p:cSld>
  <p:clrMapOvr>
    <a:masterClrMapping/>
  </p:clrMapOvr>
</p:sld>
</file>

<file path=ppt/theme/theme1.xml><?xml version="1.0" encoding="utf-8"?>
<a:theme xmlns:a="http://schemas.openxmlformats.org/drawingml/2006/main" name="Face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492</TotalTime>
  <Words>1539</Words>
  <Application>Microsoft Office PowerPoint</Application>
  <PresentationFormat>On-screen Show (4:3)</PresentationFormat>
  <Paragraphs>245</Paragraphs>
  <Slides>29</Slides>
  <Notes>23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Times</vt:lpstr>
      <vt:lpstr>Times New Roman</vt:lpstr>
      <vt:lpstr>Trebuchet MS</vt:lpstr>
      <vt:lpstr>Wingdings 3</vt:lpstr>
      <vt:lpstr>Facet</vt:lpstr>
      <vt:lpstr>Lecture 8 Conceptual Design</vt:lpstr>
      <vt:lpstr>Learning objective</vt:lpstr>
      <vt:lpstr>Avoid Technology Myopia</vt:lpstr>
      <vt:lpstr>Conceptual Design</vt:lpstr>
      <vt:lpstr>Conceptual Design</vt:lpstr>
      <vt:lpstr>Conceptual Design - Brainstorming</vt:lpstr>
      <vt:lpstr>Conceptual Design – Card Sort</vt:lpstr>
      <vt:lpstr>Conceptual Design – Card Sort</vt:lpstr>
      <vt:lpstr>Conceptual Design – Card Sort</vt:lpstr>
      <vt:lpstr>Conceptual Design – Card Sort</vt:lpstr>
      <vt:lpstr>Card Sorting </vt:lpstr>
      <vt:lpstr>Half Time Entertainment. </vt:lpstr>
      <vt:lpstr>Post-its grouped at the end of a brainstorming session</vt:lpstr>
      <vt:lpstr>Conceptual Design – Semantic Network</vt:lpstr>
      <vt:lpstr>Conceptual Design – Semantic Network</vt:lpstr>
      <vt:lpstr>Conceptual Design – Semantic Network</vt:lpstr>
      <vt:lpstr>Conceptual Design – Personas</vt:lpstr>
      <vt:lpstr>Conceptual Design – Personas</vt:lpstr>
      <vt:lpstr>Conceptual Design – Personas</vt:lpstr>
      <vt:lpstr>Conceptual Design – Personas</vt:lpstr>
      <vt:lpstr>Persona example</vt:lpstr>
      <vt:lpstr>Persona example</vt:lpstr>
      <vt:lpstr>Conceptual Design – Scenarios, Flowcharts, and Cognitive Walkthroughs</vt:lpstr>
      <vt:lpstr>Scenario example</vt:lpstr>
      <vt:lpstr>Scenario context / limits</vt:lpstr>
      <vt:lpstr>Conceptual Design – Scenarios, Flowcharts, and Cognitive Walkthroughs</vt:lpstr>
      <vt:lpstr>Conceptual Design – Scenarios, Flowcharts, and Cognitive Walkthroughs</vt:lpstr>
      <vt:lpstr>Iteration</vt:lpstr>
      <vt:lpstr>Summary</vt:lpstr>
    </vt:vector>
  </TitlesOfParts>
  <Company>cwp</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Title</dc:title>
  <dc:subject>Chapter Title</dc:subject>
  <dc:creator>sh</dc:creator>
  <cp:lastModifiedBy>bpli001</cp:lastModifiedBy>
  <cp:revision>68</cp:revision>
  <dcterms:created xsi:type="dcterms:W3CDTF">2007-02-02T18:46:00Z</dcterms:created>
  <dcterms:modified xsi:type="dcterms:W3CDTF">2015-02-23T20:14:00Z</dcterms:modified>
</cp:coreProperties>
</file>